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58"/>
  </p:notesMasterIdLst>
  <p:sldIdLst>
    <p:sldId id="495" r:id="rId6"/>
    <p:sldId id="496" r:id="rId7"/>
    <p:sldId id="579" r:id="rId8"/>
    <p:sldId id="509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55" r:id="rId18"/>
    <p:sldId id="497" r:id="rId19"/>
    <p:sldId id="498" r:id="rId20"/>
    <p:sldId id="521" r:id="rId21"/>
    <p:sldId id="522" r:id="rId22"/>
    <p:sldId id="565" r:id="rId23"/>
    <p:sldId id="527" r:id="rId24"/>
    <p:sldId id="528" r:id="rId25"/>
    <p:sldId id="538" r:id="rId26"/>
    <p:sldId id="539" r:id="rId27"/>
    <p:sldId id="580" r:id="rId28"/>
    <p:sldId id="541" r:id="rId29"/>
    <p:sldId id="542" r:id="rId30"/>
    <p:sldId id="581" r:id="rId31"/>
    <p:sldId id="543" r:id="rId32"/>
    <p:sldId id="529" r:id="rId33"/>
    <p:sldId id="582" r:id="rId34"/>
    <p:sldId id="502" r:id="rId35"/>
    <p:sldId id="552" r:id="rId36"/>
    <p:sldId id="554" r:id="rId37"/>
    <p:sldId id="561" r:id="rId38"/>
    <p:sldId id="562" r:id="rId39"/>
    <p:sldId id="563" r:id="rId40"/>
    <p:sldId id="558" r:id="rId41"/>
    <p:sldId id="559" r:id="rId42"/>
    <p:sldId id="560" r:id="rId43"/>
    <p:sldId id="547" r:id="rId44"/>
    <p:sldId id="564" r:id="rId45"/>
    <p:sldId id="508" r:id="rId46"/>
    <p:sldId id="513" r:id="rId47"/>
    <p:sldId id="514" r:id="rId48"/>
    <p:sldId id="544" r:id="rId49"/>
    <p:sldId id="531" r:id="rId50"/>
    <p:sldId id="566" r:id="rId51"/>
    <p:sldId id="576" r:id="rId52"/>
    <p:sldId id="533" r:id="rId53"/>
    <p:sldId id="578" r:id="rId54"/>
    <p:sldId id="534" r:id="rId55"/>
    <p:sldId id="577" r:id="rId56"/>
    <p:sldId id="517" r:id="rId5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5" autoAdjust="0"/>
    <p:restoredTop sz="94453" autoAdjust="0"/>
  </p:normalViewPr>
  <p:slideViewPr>
    <p:cSldViewPr snapToGrid="0">
      <p:cViewPr varScale="1">
        <p:scale>
          <a:sx n="66" d="100"/>
          <a:sy n="66" d="100"/>
        </p:scale>
        <p:origin x="21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8EA0D97-81F3-4383-828B-A0086966857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CBE221B-C288-4185-8E81-CCC2D1D6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6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0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70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7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03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8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9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2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6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6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7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7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75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7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8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6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64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6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6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2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5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55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9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5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67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8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2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68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26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69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64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48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72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7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64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750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8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E221B-C288-4185-8E81-CCC2D1D68B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Meeting Name — Month DD, YYYY</a:t>
            </a:r>
          </a:p>
        </p:txBody>
      </p:sp>
    </p:spTree>
    <p:extLst>
      <p:ext uri="{BB962C8B-B14F-4D97-AF65-F5344CB8AC3E}">
        <p14:creationId xmlns:p14="http://schemas.microsoft.com/office/powerpoint/2010/main" val="117586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89E3F3-A662-46B0-A7D1-E104A41C228F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930-4FD0-44EA-B6E9-27C19B13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8E82DE-B153-45E1-940C-6CE8844F02AA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95CEF2-63C7-41D1-AC3B-F11D0AEA6F1D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5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A66E57-C0F8-4B8D-8854-D7A3DB0F0B4E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3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Meeting Name — Month DD, 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49962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238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B98637-2E44-408C-92DF-FBFBA33F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99F5-8263-444B-8E4F-9E24C58F3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>
                <a:latin typeface="+mj-lt"/>
              </a:rPr>
              <a:t>Advancing the Equity Agenda</a:t>
            </a:r>
            <a:br>
              <a:rPr lang="en-US" sz="4000">
                <a:latin typeface="+mj-lt"/>
              </a:rPr>
            </a:br>
            <a:r>
              <a:rPr lang="en-US" sz="900">
                <a:latin typeface="+mj-lt"/>
              </a:rPr>
              <a:t>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Equity-Minded Goalsetting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D93A-7F3E-432A-8286-FC9016DA5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Board of Higher Education Meeting – May 5, 2020</a:t>
            </a:r>
          </a:p>
        </p:txBody>
      </p:sp>
    </p:spTree>
    <p:extLst>
      <p:ext uri="{BB962C8B-B14F-4D97-AF65-F5344CB8AC3E}">
        <p14:creationId xmlns:p14="http://schemas.microsoft.com/office/powerpoint/2010/main" val="266101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Demographic Changes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Impact of K–12 Trends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Demand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Funding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/>
              <a:t>College Closures &amp; Mergers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3886200"/>
            <a:ext cx="4020178" cy="20159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student progress toward completion may be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disrupted by closures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public institutions may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attract students from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closed institutions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>
            <a:cxnSpLocks/>
          </p:cNvCxnSpPr>
          <p:nvPr/>
        </p:nvCxnSpPr>
        <p:spPr>
          <a:xfrm>
            <a:off x="3581400" y="4876800"/>
            <a:ext cx="11430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245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Demographic Changes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Impact of K–12 Trends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Demand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Funding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College Closures &amp; Mergers</a:t>
            </a:r>
          </a:p>
          <a:p>
            <a:r>
              <a:rPr lang="en-US" sz="2400" b="1"/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2057400"/>
            <a:ext cx="4020178" cy="39395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changes in in-migration of educated workers, e.g., driven by employment opportunities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changes in out-migration of educated workers, e.g., driven by cost of living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higher unemployment rates are correlated with enrollment increases, especially at community colleges (but not necessarily increases in completion rates)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>
            <a:cxnSpLocks/>
          </p:cNvCxnSpPr>
          <p:nvPr/>
        </p:nvCxnSpPr>
        <p:spPr>
          <a:xfrm>
            <a:off x="2133600" y="5791200"/>
            <a:ext cx="25908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231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Demographic Changes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Impact of K–12 Trends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Demand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Funding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College Closures &amp; Mergers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1712178"/>
            <a:ext cx="4020178" cy="47705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1125" lvl="1">
              <a:spcAft>
                <a:spcPts val="600"/>
              </a:spcAft>
              <a:buClr>
                <a:schemeClr val="accent2"/>
              </a:buClr>
            </a:pPr>
            <a:r>
              <a:rPr lang="en-US" b="1">
                <a:latin typeface="+mn-lt"/>
              </a:rPr>
              <a:t>May produce </a:t>
            </a: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unprecedented shifts in </a:t>
            </a: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many aforementioned factors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higher unemployment rates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decreases in federal and state funding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college closures and mergers</a:t>
            </a:r>
          </a:p>
          <a:p>
            <a:pPr marL="111125" lvl="1">
              <a:spcAft>
                <a:spcPts val="600"/>
              </a:spcAft>
              <a:buClr>
                <a:schemeClr val="accent2"/>
              </a:buClr>
            </a:pPr>
            <a:r>
              <a:rPr lang="en-US" b="1">
                <a:latin typeface="+mn-lt"/>
              </a:rPr>
              <a:t>May introduce new factors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emotional trauma and health concerns 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affecting student progress, whether they are retained or not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students questioning cost/value of remote learning vs. traditional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inequitable access to—or design of—remote learning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</a:rPr>
              <a:t>impact on international students 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&amp; enrollment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>
            <a:cxnSpLocks/>
          </p:cNvCxnSpPr>
          <p:nvPr/>
        </p:nvCxnSpPr>
        <p:spPr>
          <a:xfrm>
            <a:off x="3124200" y="3733800"/>
            <a:ext cx="16002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1038A8A-FC03-4BA8-976A-CF18C3084506}"/>
              </a:ext>
            </a:extLst>
          </p:cNvPr>
          <p:cNvSpPr txBox="1"/>
          <p:nvPr/>
        </p:nvSpPr>
        <p:spPr>
          <a:xfrm rot="19518916">
            <a:off x="-114300" y="3026565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accent1"/>
                </a:solidFill>
                <a:latin typeface="+mj-lt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8138606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8DB7D-BD50-48F6-B1A2-C52B7B2C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625975"/>
          </a:xfrm>
        </p:spPr>
        <p:txBody>
          <a:bodyPr/>
          <a:lstStyle/>
          <a:p>
            <a:r>
              <a:rPr lang="en-US" sz="2800"/>
              <a:t>Baselines and forecasts for today’s goalsetting are </a:t>
            </a:r>
            <a:r>
              <a:rPr lang="en-US" sz="2800" b="1"/>
              <a:t>largely based on historical trends</a:t>
            </a:r>
          </a:p>
          <a:p>
            <a:r>
              <a:rPr lang="en-US" sz="2800" b="1"/>
              <a:t>New, evolving reality </a:t>
            </a:r>
            <a:r>
              <a:rPr lang="en-US" sz="2800"/>
              <a:t>and </a:t>
            </a:r>
            <a:r>
              <a:rPr lang="en-US" sz="2800" b="1"/>
              <a:t>analytic advancements </a:t>
            </a:r>
            <a:r>
              <a:rPr lang="en-US" sz="2800"/>
              <a:t>may require revisiting </a:t>
            </a:r>
            <a:br>
              <a:rPr lang="en-US" sz="2800"/>
            </a:br>
            <a:r>
              <a:rPr lang="en-US" sz="2800"/>
              <a:t>these goals in the future</a:t>
            </a:r>
          </a:p>
          <a:p>
            <a:r>
              <a:rPr lang="en-US" sz="2800"/>
              <a:t>COVID-19 especially may negatively affect projections and goals, but should also </a:t>
            </a:r>
            <a:br>
              <a:rPr lang="en-US" sz="2800"/>
            </a:br>
            <a:r>
              <a:rPr lang="en-US" sz="2800"/>
              <a:t>serve as a </a:t>
            </a:r>
            <a:r>
              <a:rPr lang="en-US" sz="2800" b="1"/>
              <a:t>strong imperative—</a:t>
            </a:r>
            <a:r>
              <a:rPr lang="en-US" sz="2800" b="1">
                <a:solidFill>
                  <a:srgbClr val="FF0000"/>
                </a:solidFill>
              </a:rPr>
              <a:t>and perhaps 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an opportunity</a:t>
            </a:r>
            <a:r>
              <a:rPr lang="en-US" sz="2800" b="1"/>
              <a:t>—to address inequities </a:t>
            </a:r>
            <a:br>
              <a:rPr lang="en-US" sz="2800" b="1"/>
            </a:br>
            <a:r>
              <a:rPr lang="en-US" sz="2800"/>
              <a:t>in higher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35902-B9B9-4ED2-A021-0FD6A2410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A62F6-3DF7-4DF4-B8CC-E1955DF0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on Goalsetting</a:t>
            </a:r>
          </a:p>
        </p:txBody>
      </p:sp>
    </p:spTree>
    <p:extLst>
      <p:ext uri="{BB962C8B-B14F-4D97-AF65-F5344CB8AC3E}">
        <p14:creationId xmlns:p14="http://schemas.microsoft.com/office/powerpoint/2010/main" val="17527149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17A4D0-A157-453A-BB49-581F678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FB12A3-62F0-4E8F-A949-8B45764D0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Equity-Minded Goalsetting</a:t>
            </a:r>
          </a:p>
        </p:txBody>
      </p:sp>
    </p:spTree>
    <p:extLst>
      <p:ext uri="{BB962C8B-B14F-4D97-AF65-F5344CB8AC3E}">
        <p14:creationId xmlns:p14="http://schemas.microsoft.com/office/powerpoint/2010/main" val="31897591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E2B85-58A7-4B7C-85FC-DE0D1015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71628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Massachusetts residents ages 25–64 </a:t>
            </a:r>
            <a:br>
              <a:rPr lang="en-US" sz="2400" b="1"/>
            </a:br>
            <a:r>
              <a:rPr lang="en-US" sz="2400" b="1"/>
              <a:t>who hold a high-quality certificate or higher</a:t>
            </a:r>
          </a:p>
          <a:p>
            <a:pPr>
              <a:spcAft>
                <a:spcPts val="600"/>
              </a:spcAft>
            </a:pPr>
            <a:r>
              <a:rPr lang="en-US" sz="2000" b="1"/>
              <a:t>Trend &amp; baseline source:</a:t>
            </a:r>
            <a:r>
              <a:rPr lang="en-US" sz="2000"/>
              <a:t> Lumina Foundation, </a:t>
            </a:r>
            <a:br>
              <a:rPr lang="en-US" sz="2000"/>
            </a:br>
            <a:r>
              <a:rPr lang="en-US" sz="2000" i="1"/>
              <a:t>Stronger Nation </a:t>
            </a:r>
            <a:r>
              <a:rPr lang="en-US" sz="2000"/>
              <a:t>annual reports; most recently published </a:t>
            </a:r>
            <a:br>
              <a:rPr lang="en-US" sz="2000"/>
            </a:br>
            <a:r>
              <a:rPr lang="en-US" sz="2000"/>
              <a:t>in February 2020</a:t>
            </a:r>
          </a:p>
          <a:p>
            <a:pPr lvl="1"/>
            <a:r>
              <a:rPr lang="en-US" sz="1600"/>
              <a:t>Lumina data sources:</a:t>
            </a:r>
          </a:p>
          <a:p>
            <a:pPr lvl="2"/>
            <a:r>
              <a:rPr lang="en-US" sz="1600"/>
              <a:t>Associate degree &amp; higher: U.S. Census Bureau</a:t>
            </a:r>
          </a:p>
          <a:p>
            <a:pPr lvl="2"/>
            <a:r>
              <a:rPr lang="en-US" sz="1600"/>
              <a:t>High-quality certificate: Lumina/Georgetown Center for Education and Workforce analysis of U.S. Census Bureau and IPEDS data</a:t>
            </a:r>
          </a:p>
          <a:p>
            <a:pPr lvl="3"/>
            <a:r>
              <a:rPr lang="en-US" sz="1600" i="1"/>
              <a:t>Note: “High-quality” means earnings of graduates are 20% higher than earnings of adults with only a HS diploma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en-US" sz="2000" b="1"/>
              <a:t>TIE Grant Requirement: </a:t>
            </a:r>
            <a:r>
              <a:rPr lang="en-US" sz="2000"/>
              <a:t>Set a goal on this metric to achieve by 2030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1. High-Quality Certificate &amp; Higher 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6BA92D4-1C9B-45D8-8A9A-FF82C20B9C26}"/>
              </a:ext>
            </a:extLst>
          </p:cNvPr>
          <p:cNvSpPr/>
          <p:nvPr/>
        </p:nvSpPr>
        <p:spPr>
          <a:xfrm>
            <a:off x="7239000" y="1676400"/>
            <a:ext cx="1374422" cy="685800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19139604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D4A4C3-41C5-4E65-B267-F7C7C9964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13" y="1600200"/>
            <a:ext cx="8501187" cy="40386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E2B85-58A7-4B7C-85FC-DE0D1015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69342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Massachusetts residents ages 25–64 </a:t>
            </a:r>
            <a:br>
              <a:rPr lang="en-US" sz="2400" b="1"/>
            </a:br>
            <a:r>
              <a:rPr lang="en-US" sz="2400" b="1"/>
              <a:t>who hold a high-quality certificate or higher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1. High-Quality Certificate &amp; Higher </a:t>
            </a:r>
          </a:p>
        </p:txBody>
      </p:sp>
    </p:spTree>
    <p:extLst>
      <p:ext uri="{BB962C8B-B14F-4D97-AF65-F5344CB8AC3E}">
        <p14:creationId xmlns:p14="http://schemas.microsoft.com/office/powerpoint/2010/main" val="38940033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A8F3D1-D6D3-4EAC-9C80-18B17676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14" y="1600200"/>
            <a:ext cx="8501185" cy="40385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1. High-Quality Certificate &amp; Higher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B725CDE-C210-4EED-919A-AF23DC2E599E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Font typeface="Wingdings 2" pitchFamily="18" charset="2"/>
              <a:buNone/>
            </a:pPr>
            <a:r>
              <a:rPr lang="en-US" sz="2400" b="1"/>
              <a:t>% of Massachusetts residents ages 25–64 </a:t>
            </a:r>
            <a:br>
              <a:rPr lang="en-US" sz="2400" b="1"/>
            </a:br>
            <a:r>
              <a:rPr lang="en-US" sz="2400" b="1"/>
              <a:t>who hold a high-quality certificate or higher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C1990-0424-4F0D-9ECE-F0694F8948F9}"/>
              </a:ext>
            </a:extLst>
          </p:cNvPr>
          <p:cNvSpPr/>
          <p:nvPr/>
        </p:nvSpPr>
        <p:spPr>
          <a:xfrm>
            <a:off x="304800" y="5983069"/>
            <a:ext cx="8151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Only five years of trend data are available, as high-quality certificates were not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tracked by Lumina prior to 2014.</a:t>
            </a:r>
          </a:p>
        </p:txBody>
      </p:sp>
    </p:spTree>
    <p:extLst>
      <p:ext uri="{BB962C8B-B14F-4D97-AF65-F5344CB8AC3E}">
        <p14:creationId xmlns:p14="http://schemas.microsoft.com/office/powerpoint/2010/main" val="294349958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0CD8B3-D6BF-4431-BC13-FF9583EE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13" y="1601324"/>
            <a:ext cx="8501187" cy="40363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1. High-Quality Certificate &amp; Higher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B725CDE-C210-4EED-919A-AF23DC2E599E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Font typeface="Wingdings 2" pitchFamily="18" charset="2"/>
              <a:buNone/>
            </a:pPr>
            <a:r>
              <a:rPr lang="en-US" sz="2400" b="1"/>
              <a:t>% of Massachusetts residents ages 25–64 </a:t>
            </a:r>
            <a:br>
              <a:rPr lang="en-US" sz="2400" b="1"/>
            </a:br>
            <a:r>
              <a:rPr lang="en-US" sz="2400" b="1"/>
              <a:t>who hold a high-quality certificate or higher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0908D-24FC-4F19-B21A-E7DBA077BD0D}"/>
              </a:ext>
            </a:extLst>
          </p:cNvPr>
          <p:cNvSpPr/>
          <p:nvPr/>
        </p:nvSpPr>
        <p:spPr>
          <a:xfrm>
            <a:off x="304800" y="5983069"/>
            <a:ext cx="793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As mentioned, BHE reserves the right to increase this goal if future modeling 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suggest more robust increases are likely.</a:t>
            </a:r>
          </a:p>
        </p:txBody>
      </p:sp>
    </p:spTree>
    <p:extLst>
      <p:ext uri="{BB962C8B-B14F-4D97-AF65-F5344CB8AC3E}">
        <p14:creationId xmlns:p14="http://schemas.microsoft.com/office/powerpoint/2010/main" val="369769367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E2B85-58A7-4B7C-85FC-DE0D1015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71628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</a:t>
            </a:r>
            <a:br>
              <a:rPr lang="en-US" sz="2400" b="1"/>
            </a:br>
            <a:r>
              <a:rPr lang="en-US" sz="2400" b="1"/>
              <a:t>associate degree or higher—by race/ethnicity</a:t>
            </a:r>
          </a:p>
          <a:p>
            <a:pPr>
              <a:spcAft>
                <a:spcPts val="600"/>
              </a:spcAft>
            </a:pPr>
            <a:r>
              <a:rPr lang="en-US" sz="2000" b="1"/>
              <a:t>Trend &amp; baseline source:</a:t>
            </a:r>
            <a:r>
              <a:rPr lang="en-US" sz="2000"/>
              <a:t> Lumina Foundation, </a:t>
            </a:r>
            <a:br>
              <a:rPr lang="en-US" sz="2000"/>
            </a:br>
            <a:r>
              <a:rPr lang="en-US" sz="2000" i="1"/>
              <a:t>Stronger Nation </a:t>
            </a:r>
            <a:r>
              <a:rPr lang="en-US" sz="2000"/>
              <a:t>annual reports; most recently published </a:t>
            </a:r>
            <a:br>
              <a:rPr lang="en-US" sz="2000"/>
            </a:br>
            <a:r>
              <a:rPr lang="en-US" sz="2000"/>
              <a:t>in February 2020</a:t>
            </a:r>
          </a:p>
          <a:p>
            <a:pPr lvl="1"/>
            <a:r>
              <a:rPr lang="en-US" sz="1600"/>
              <a:t>Lumina data sources:</a:t>
            </a:r>
          </a:p>
          <a:p>
            <a:pPr lvl="2"/>
            <a:r>
              <a:rPr lang="en-US" sz="1600"/>
              <a:t>Associate degree &amp; higher: U.S. Census Bureau</a:t>
            </a:r>
          </a:p>
          <a:p>
            <a:pPr lvl="2"/>
            <a:r>
              <a:rPr lang="en-US" sz="1600" i="1"/>
              <a:t>Note: High-quality certificate data is excluded because it does not allow for disaggregation by race/ethnicity</a:t>
            </a:r>
          </a:p>
          <a:p>
            <a:r>
              <a:rPr lang="en-US" sz="2000" b="1"/>
              <a:t>Forecast source: </a:t>
            </a:r>
            <a:r>
              <a:rPr lang="en-US" sz="2000"/>
              <a:t>Mass. Department of Higher Education 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en-US" sz="2000" b="1"/>
              <a:t>TIE Grant Requirement: </a:t>
            </a:r>
            <a:r>
              <a:rPr lang="en-US" sz="2000"/>
              <a:t>Set a goal to increase these rates for African American &amp; Latinx residents by 5 percentage points by 2024 (the end of the grant period)</a:t>
            </a:r>
          </a:p>
          <a:p>
            <a:pPr lvl="3"/>
            <a:endParaRPr lang="en-US" sz="1600" i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6BA92D4-1C9B-45D8-8A9A-FF82C20B9C26}"/>
              </a:ext>
            </a:extLst>
          </p:cNvPr>
          <p:cNvSpPr/>
          <p:nvPr/>
        </p:nvSpPr>
        <p:spPr>
          <a:xfrm>
            <a:off x="7159978" y="1752600"/>
            <a:ext cx="1374422" cy="685800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6071051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2929C0-37C1-4A97-8272-1CA6DBFA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975"/>
          </a:xfrm>
        </p:spPr>
        <p:txBody>
          <a:bodyPr/>
          <a:lstStyle/>
          <a:p>
            <a:r>
              <a:rPr lang="en-US" sz="2200"/>
              <a:t>DHE has been solicited to apply for </a:t>
            </a:r>
            <a:br>
              <a:rPr lang="en-US" sz="2200"/>
            </a:br>
            <a:r>
              <a:rPr lang="en-US" sz="2200"/>
              <a:t>multiple Lumina Foundation grants, </a:t>
            </a:r>
            <a:br>
              <a:rPr lang="en-US" sz="2200"/>
            </a:br>
            <a:r>
              <a:rPr lang="en-US" sz="2200" b="1"/>
              <a:t>totaling to $1.25m, </a:t>
            </a:r>
            <a:r>
              <a:rPr lang="en-US" sz="2200"/>
              <a:t>to support the </a:t>
            </a:r>
            <a:br>
              <a:rPr lang="en-US" sz="2200"/>
            </a:br>
            <a:r>
              <a:rPr lang="en-US" sz="2200"/>
              <a:t>Equity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49458-49C0-4CA9-8351-0FD84FBBC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Equity-Minded Goalsetting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CBDC87-8CBD-4099-A139-BB4007A3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FD7D1-0941-4B41-93DD-57CC6FB2D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35" y="1715386"/>
            <a:ext cx="2865765" cy="116222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055F1-2D7B-4F5C-90CA-9A172870B2B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241040"/>
          <a:ext cx="80772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399759317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12679463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35783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APPLICATION PLANNED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APPLICATIONS SUBMITTED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88697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TIE (Talent, Innovation, Equity) Grant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Equity Institutions </a:t>
                      </a:r>
                      <a:br>
                        <a:rPr lang="en-US" sz="1600" b="1"/>
                      </a:br>
                      <a:r>
                        <a:rPr lang="en-US" sz="1600" b="1"/>
                        <a:t>Grant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Data Dashboard Challenge Grant 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66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intended to support systemwide work focused on </a:t>
                      </a:r>
                      <a:r>
                        <a:rPr lang="en-US" sz="1400"/>
                        <a:t>racial equity and dismantling systemic barriers faced by students of color</a:t>
                      </a:r>
                      <a:endParaRPr kumimoji="0"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setting of </a:t>
                      </a:r>
                      <a:b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goals for equity </a:t>
                      </a:r>
                      <a:b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attainment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/>
                        <a:t>Project intended to complement systemwide TIE work by elevating and linking the work of six Equity Institutions: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CC: Bunker Hill, Greenfield, Holyoke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SU: Bridgewater, MassArt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UMass Boston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Project intended to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support </a:t>
                      </a:r>
                      <a:r>
                        <a:rPr lang="en-US" sz="1400" b="0" dirty="0"/>
                        <a:t>monitoring and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reassessing progress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toward TIE Grant goals at state and regional/local levels,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and building forecast scenarios to better inform ongoing goalsetting, policy &amp;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budgetary decisions,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policy implementations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44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DDB58-D2BB-49FD-BF5B-F69630E00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87" y="1981200"/>
            <a:ext cx="8451639" cy="40363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4D773E0-BF11-4095-B061-301C2652A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73914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  <a:endParaRPr lang="en-US" sz="18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442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2CE6B9-B5FF-411C-937E-194F5D802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87" y="1985458"/>
            <a:ext cx="8451639" cy="40278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EF84C1C-9E6A-4123-A575-7222DA08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73914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  <a:endParaRPr lang="en-US" sz="1800" b="1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C5104-8315-4CA4-8932-D3F8E7A68622}"/>
              </a:ext>
            </a:extLst>
          </p:cNvPr>
          <p:cNvSpPr/>
          <p:nvPr/>
        </p:nvSpPr>
        <p:spPr>
          <a:xfrm>
            <a:off x="304800" y="6172200"/>
            <a:ext cx="829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Goal meets Lumina requirement to increase rate by 5 percentage points by 2024.</a:t>
            </a:r>
          </a:p>
        </p:txBody>
      </p:sp>
    </p:spTree>
    <p:extLst>
      <p:ext uri="{BB962C8B-B14F-4D97-AF65-F5344CB8AC3E}">
        <p14:creationId xmlns:p14="http://schemas.microsoft.com/office/powerpoint/2010/main" val="12893986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903B56-02C5-4A8F-AA93-68F7FE579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87" y="1985458"/>
            <a:ext cx="8451638" cy="402783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52780A2-9752-4082-B48A-E423DBEE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73914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  <a:endParaRPr lang="en-US" sz="1800" b="1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C593E-34F2-4FFF-8A2B-51E7CD9CA84B}"/>
              </a:ext>
            </a:extLst>
          </p:cNvPr>
          <p:cNvSpPr/>
          <p:nvPr/>
        </p:nvSpPr>
        <p:spPr>
          <a:xfrm>
            <a:off x="304800" y="6059269"/>
            <a:ext cx="739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Upward trend has been rather steady for 10 years; forecast shown with 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95% prediction interval. </a:t>
            </a:r>
          </a:p>
        </p:txBody>
      </p:sp>
    </p:spTree>
    <p:extLst>
      <p:ext uri="{BB962C8B-B14F-4D97-AF65-F5344CB8AC3E}">
        <p14:creationId xmlns:p14="http://schemas.microsoft.com/office/powerpoint/2010/main" val="34802297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903B56-02C5-4A8F-AA93-68F7FE579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88" y="1985459"/>
            <a:ext cx="8451636" cy="402783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52780A2-9752-4082-B48A-E423DBEE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73914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  <a:endParaRPr lang="en-US" sz="1800" b="1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49363-0DDB-49EF-AFDC-CA85CB97535F}"/>
              </a:ext>
            </a:extLst>
          </p:cNvPr>
          <p:cNvSpPr/>
          <p:nvPr/>
        </p:nvSpPr>
        <p:spPr>
          <a:xfrm>
            <a:off x="304800" y="6172200"/>
            <a:ext cx="6707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Lumina’s prescribed goal falls within the 95% prediction interval.</a:t>
            </a:r>
          </a:p>
        </p:txBody>
      </p:sp>
    </p:spTree>
    <p:extLst>
      <p:ext uri="{BB962C8B-B14F-4D97-AF65-F5344CB8AC3E}">
        <p14:creationId xmlns:p14="http://schemas.microsoft.com/office/powerpoint/2010/main" val="261517278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4682D6-E67B-4410-9419-8C7B5297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27" y="1985458"/>
            <a:ext cx="8429558" cy="40278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4C8496A-F4EF-4501-AAB0-B0C551AB2CDC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1"/>
                </a:solidFill>
              </a:rPr>
              <a:t>African American </a:t>
            </a:r>
          </a:p>
        </p:txBody>
      </p:sp>
    </p:spTree>
    <p:extLst>
      <p:ext uri="{BB962C8B-B14F-4D97-AF65-F5344CB8AC3E}">
        <p14:creationId xmlns:p14="http://schemas.microsoft.com/office/powerpoint/2010/main" val="167590538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FD62D3-7E5B-4068-BA83-C894EF6FD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27" y="1987583"/>
            <a:ext cx="8429558" cy="40235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2C7AA5-951E-4589-91FB-A359E9B92FDA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1"/>
                </a:solidFill>
              </a:rPr>
              <a:t>African American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78C0A4-D31D-4DC2-AFB7-C9D50E7F12BE}"/>
              </a:ext>
            </a:extLst>
          </p:cNvPr>
          <p:cNvSpPr/>
          <p:nvPr/>
        </p:nvSpPr>
        <p:spPr>
          <a:xfrm>
            <a:off x="304800" y="6172200"/>
            <a:ext cx="829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Goal meets Lumina requirement to increase rate by 5 percentage points by 2024.</a:t>
            </a:r>
          </a:p>
        </p:txBody>
      </p:sp>
    </p:spTree>
    <p:extLst>
      <p:ext uri="{BB962C8B-B14F-4D97-AF65-F5344CB8AC3E}">
        <p14:creationId xmlns:p14="http://schemas.microsoft.com/office/powerpoint/2010/main" val="3102894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3EC1F9-F8CB-4474-8FC5-D5CEBB318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689" y="1993956"/>
            <a:ext cx="8420634" cy="401083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2C7AA5-951E-4589-91FB-A359E9B92FDA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1"/>
                </a:solidFill>
              </a:rPr>
              <a:t>African American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3BAF9-3A38-432C-B8C6-C242303AB24D}"/>
              </a:ext>
            </a:extLst>
          </p:cNvPr>
          <p:cNvSpPr/>
          <p:nvPr/>
        </p:nvSpPr>
        <p:spPr>
          <a:xfrm>
            <a:off x="304800" y="6183868"/>
            <a:ext cx="8283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Volatile trend means the prediction interval is wide, even in the near-term years.</a:t>
            </a:r>
          </a:p>
        </p:txBody>
      </p:sp>
    </p:spTree>
    <p:extLst>
      <p:ext uri="{BB962C8B-B14F-4D97-AF65-F5344CB8AC3E}">
        <p14:creationId xmlns:p14="http://schemas.microsoft.com/office/powerpoint/2010/main" val="105545666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09A783-91BE-4109-B969-D912368C3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688" y="1993956"/>
            <a:ext cx="8420636" cy="40108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AF87321-043A-48A8-A9DF-FF116D5D7F84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Mass. residents ages 25–64 who hold an associate degree or higher—</a:t>
            </a:r>
            <a:r>
              <a:rPr lang="en-US" sz="2400" b="1">
                <a:solidFill>
                  <a:schemeClr val="accent1"/>
                </a:solidFill>
              </a:rPr>
              <a:t>African American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E72F5-ABED-4BC7-AA8C-B211E656A4D0}"/>
              </a:ext>
            </a:extLst>
          </p:cNvPr>
          <p:cNvSpPr/>
          <p:nvPr/>
        </p:nvSpPr>
        <p:spPr>
          <a:xfrm>
            <a:off x="304800" y="6172200"/>
            <a:ext cx="623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Lumina’s prescribed goal will require outpacing this forecast.</a:t>
            </a:r>
          </a:p>
        </p:txBody>
      </p:sp>
    </p:spTree>
    <p:extLst>
      <p:ext uri="{BB962C8B-B14F-4D97-AF65-F5344CB8AC3E}">
        <p14:creationId xmlns:p14="http://schemas.microsoft.com/office/powerpoint/2010/main" val="115453750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1871A5-C1DC-4607-95FE-E11DB54A1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38" y="1981200"/>
            <a:ext cx="8411735" cy="40108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E2B85-58A7-4B7C-85FC-DE0D1015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990600"/>
          </a:xfrm>
        </p:spPr>
        <p:txBody>
          <a:bodyPr/>
          <a:lstStyle/>
          <a:p>
            <a:pPr marL="119062" indent="0">
              <a:spcAft>
                <a:spcPts val="1200"/>
              </a:spcAft>
              <a:buNone/>
            </a:pPr>
            <a:r>
              <a:rPr lang="en-US" sz="2400" b="1">
                <a:solidFill>
                  <a:schemeClr val="accent6"/>
                </a:solidFill>
              </a:rPr>
              <a:t>Context: </a:t>
            </a:r>
            <a:r>
              <a:rPr lang="en-US" sz="2400"/>
              <a:t>Past trend shows </a:t>
            </a:r>
            <a:r>
              <a:rPr lang="en-US" sz="2400" b="1"/>
              <a:t>large, persistent disparities </a:t>
            </a:r>
            <a:r>
              <a:rPr lang="en-US" sz="2400"/>
              <a:t>over time, despite increased rates for each subgroup</a:t>
            </a:r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A8492F-D7FF-45F2-9D3B-837BFD6A7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172200"/>
            <a:ext cx="5379731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5587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CC3B3B-EBFF-43EE-AE76-43AB61BA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52" y="1981200"/>
            <a:ext cx="8371706" cy="400239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State Population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2. Equity in Associate Degree &amp; Higher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4E30D42-4FB4-43D6-B757-3A852F8699A3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0"/>
            <a:ext cx="83820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>
                <a:solidFill>
                  <a:schemeClr val="accent6"/>
                </a:solidFill>
              </a:rPr>
              <a:t>Context: </a:t>
            </a:r>
            <a:r>
              <a:rPr lang="en-US" sz="2400"/>
              <a:t>Achieving goal may mean </a:t>
            </a:r>
            <a:r>
              <a:rPr lang="en-US" sz="2400" b="1"/>
              <a:t>progress in reducing disparities,</a:t>
            </a:r>
            <a:r>
              <a:rPr lang="en-US" sz="2400"/>
              <a:t> along with increased rates for each subgroup</a:t>
            </a:r>
            <a:endParaRPr lang="en-US" sz="1800" b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B49222-5E86-412A-B187-AFC49BC06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172200"/>
            <a:ext cx="5379731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73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C268B602-5A15-4F62-929D-1F049FD516C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241040"/>
          <a:ext cx="80772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399759317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12679463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35783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APPLICATION PLANNED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APPLICATIONS SUBMITTED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88697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TIE (Talent, Innovation, Equity) Grant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Equity Institutions </a:t>
                      </a:r>
                      <a:br>
                        <a:rPr lang="en-US" sz="1600" b="1"/>
                      </a:br>
                      <a:r>
                        <a:rPr lang="en-US" sz="1600" b="1"/>
                        <a:t>Grant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Data Dashboard Challenge Grant 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66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intended to support systemwide work focused on </a:t>
                      </a:r>
                      <a:r>
                        <a:rPr lang="en-US" sz="1400"/>
                        <a:t>racial equity and dismantling systemic barriers faced by students of color</a:t>
                      </a:r>
                      <a:endParaRPr kumimoji="0"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setting of </a:t>
                      </a:r>
                      <a:br>
                        <a:rPr kumimoji="0"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clear goals for equity </a:t>
                      </a:r>
                      <a:br>
                        <a:rPr kumimoji="0" lang="en-US" sz="1400" b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and attainment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/>
                        <a:t>Project intended to complement systemwide TIE work by elevating and linking the work of six Equity Institutions: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CC: Bunker Hill, Greenfield, Holyoke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SU: Bridgewater, MassArt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UMass Boston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Project intended to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support </a:t>
                      </a:r>
                      <a:r>
                        <a:rPr lang="en-US" sz="1400" b="0" dirty="0"/>
                        <a:t>monitoring and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reassessing </a:t>
                      </a:r>
                      <a:r>
                        <a:rPr lang="en-US" sz="1400" b="0" dirty="0">
                          <a:highlight>
                            <a:srgbClr val="FFFF00"/>
                          </a:highlight>
                        </a:rPr>
                        <a:t>progress</a:t>
                      </a:r>
                      <a:br>
                        <a:rPr lang="en-US" sz="1400" b="0" dirty="0">
                          <a:highlight>
                            <a:srgbClr val="FFFF00"/>
                          </a:highlight>
                        </a:rPr>
                      </a:br>
                      <a:r>
                        <a:rPr lang="en-US" sz="1400" b="0" dirty="0">
                          <a:highlight>
                            <a:srgbClr val="FFFF00"/>
                          </a:highlight>
                        </a:rPr>
                        <a:t>toward TIE Grant goals</a:t>
                      </a:r>
                      <a:r>
                        <a:rPr lang="en-US" sz="1400" b="0" dirty="0"/>
                        <a:t> at state and regional/local levels, </a:t>
                      </a:r>
                      <a:br>
                        <a:rPr lang="en-US" sz="1400" b="0" dirty="0"/>
                      </a:br>
                      <a:r>
                        <a:rPr lang="en-US" sz="1400" b="0" dirty="0"/>
                        <a:t>and building forecast scenarios to better inform </a:t>
                      </a:r>
                      <a:r>
                        <a:rPr lang="en-US" sz="1400" b="0" dirty="0">
                          <a:highlight>
                            <a:srgbClr val="FFFF00"/>
                          </a:highlight>
                        </a:rPr>
                        <a:t>ongoing goalsetting</a:t>
                      </a:r>
                      <a:r>
                        <a:rPr lang="en-US" sz="1400" b="0" dirty="0"/>
                        <a:t>, policy &amp; </a:t>
                      </a:r>
                      <a:br>
                        <a:rPr lang="en-US" sz="1400" b="0" dirty="0"/>
                      </a:br>
                      <a:r>
                        <a:rPr lang="en-US" sz="1400" dirty="0"/>
                        <a:t>budgetary decisions,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policy implementations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446454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2929C0-37C1-4A97-8272-1CA6DBFA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975"/>
          </a:xfrm>
        </p:spPr>
        <p:txBody>
          <a:bodyPr/>
          <a:lstStyle/>
          <a:p>
            <a:r>
              <a:rPr lang="en-US" sz="2200"/>
              <a:t>DHE has been solicited to apply for </a:t>
            </a:r>
            <a:br>
              <a:rPr lang="en-US" sz="2200"/>
            </a:br>
            <a:r>
              <a:rPr lang="en-US" sz="2200"/>
              <a:t>multiple Lumina Foundation grants, </a:t>
            </a:r>
            <a:br>
              <a:rPr lang="en-US" sz="2200"/>
            </a:br>
            <a:r>
              <a:rPr lang="en-US" sz="2200" b="1"/>
              <a:t>totaling to $1.25m, </a:t>
            </a:r>
            <a:r>
              <a:rPr lang="en-US" sz="2200"/>
              <a:t>to support the </a:t>
            </a:r>
            <a:br>
              <a:rPr lang="en-US" sz="2200"/>
            </a:br>
            <a:r>
              <a:rPr lang="en-US" sz="2200"/>
              <a:t>Equity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49458-49C0-4CA9-8351-0FD84FBBC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Equity-Minded Goalsetting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CBDC87-8CBD-4099-A139-BB4007A3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FD7D1-0941-4B41-93DD-57CC6FB2D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600200"/>
            <a:ext cx="2865765" cy="11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8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17A4D0-A157-453A-BB49-581F678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Massachusetts Public </a:t>
            </a:r>
            <a:br>
              <a:rPr lang="en-US"/>
            </a:br>
            <a:r>
              <a:rPr lang="en-US"/>
              <a:t>Higher Education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FB12A3-62F0-4E8F-A949-8B45764D0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Equity-Minded Goalsetting</a:t>
            </a:r>
          </a:p>
        </p:txBody>
      </p:sp>
    </p:spTree>
    <p:extLst>
      <p:ext uri="{BB962C8B-B14F-4D97-AF65-F5344CB8AC3E}">
        <p14:creationId xmlns:p14="http://schemas.microsoft.com/office/powerpoint/2010/main" val="329589585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9514B-6198-4D3E-B7B2-3171A43C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5257800" cy="4625975"/>
          </a:xfrm>
        </p:spPr>
        <p:txBody>
          <a:bodyPr/>
          <a:lstStyle/>
          <a:p>
            <a:r>
              <a:rPr lang="en-US" b="1"/>
              <a:t>Significance of </a:t>
            </a:r>
            <a:br>
              <a:rPr lang="en-US" b="1"/>
            </a:br>
            <a:r>
              <a:rPr lang="en-US" b="1"/>
              <a:t>Public Higher Ed Completion Metric </a:t>
            </a:r>
          </a:p>
          <a:p>
            <a:pPr lvl="1"/>
            <a:r>
              <a:rPr lang="en-US"/>
              <a:t>Area in which BHE policy decisions have the most direct impact</a:t>
            </a:r>
          </a:p>
          <a:p>
            <a:pPr lvl="1"/>
            <a:r>
              <a:rPr lang="en-US"/>
              <a:t>Majority of students of color in postsecondary education in Massachusetts attend public institutions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F8EB7-5D0F-4BED-8968-3CD0AE0EAD03}"/>
              </a:ext>
            </a:extLst>
          </p:cNvPr>
          <p:cNvSpPr txBox="1"/>
          <p:nvPr/>
        </p:nvSpPr>
        <p:spPr>
          <a:xfrm>
            <a:off x="5739809" y="1676400"/>
            <a:ext cx="310221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latin typeface="+mn-lt"/>
              </a:rPr>
              <a:t>% of Massachusetts postsecondary students enrolled in public higher ed (FY2018):</a:t>
            </a:r>
            <a:endParaRPr lang="en-US" sz="1600"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en-US" sz="4800" b="1">
                <a:solidFill>
                  <a:schemeClr val="accent1"/>
                </a:solidFill>
                <a:latin typeface="+mn-lt"/>
              </a:rPr>
              <a:t>62% </a:t>
            </a:r>
            <a:br>
              <a:rPr lang="en-US" sz="1600">
                <a:latin typeface="+mn-lt"/>
              </a:rPr>
            </a:br>
            <a:r>
              <a:rPr lang="en-US" sz="1400">
                <a:latin typeface="+mn-lt"/>
              </a:rPr>
              <a:t>of African American undergraduates</a:t>
            </a:r>
          </a:p>
          <a:p>
            <a:pPr algn="ctr">
              <a:spcAft>
                <a:spcPts val="600"/>
              </a:spcAft>
            </a:pPr>
            <a:r>
              <a:rPr lang="en-US" sz="4800" b="1">
                <a:solidFill>
                  <a:schemeClr val="accent5"/>
                </a:solidFill>
                <a:latin typeface="+mn-lt"/>
              </a:rPr>
              <a:t>61% </a:t>
            </a:r>
            <a:br>
              <a:rPr lang="en-US" sz="1600">
                <a:latin typeface="+mn-lt"/>
              </a:rPr>
            </a:br>
            <a:r>
              <a:rPr lang="en-US" sz="1400">
                <a:latin typeface="+mn-lt"/>
              </a:rPr>
              <a:t>of Latinx undergraduates</a:t>
            </a:r>
          </a:p>
          <a:p>
            <a:pPr algn="ctr">
              <a:spcAft>
                <a:spcPts val="600"/>
              </a:spcAft>
            </a:pPr>
            <a:r>
              <a:rPr lang="en-US" sz="4800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54% </a:t>
            </a:r>
            <a:br>
              <a:rPr lang="en-US" sz="1600">
                <a:latin typeface="+mn-lt"/>
              </a:rPr>
            </a:br>
            <a:r>
              <a:rPr lang="en-US" sz="1400">
                <a:latin typeface="+mn-lt"/>
              </a:rPr>
              <a:t>of White undergraduates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latin typeface="+mn-lt"/>
              </a:rPr>
              <a:t>Source: U.S. Department of Education (IPEDS)</a:t>
            </a:r>
          </a:p>
        </p:txBody>
      </p:sp>
    </p:spTree>
    <p:extLst>
      <p:ext uri="{BB962C8B-B14F-4D97-AF65-F5344CB8AC3E}">
        <p14:creationId xmlns:p14="http://schemas.microsoft.com/office/powerpoint/2010/main" val="38804086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9A306F9-8FC7-4A8D-9D88-11F914A61C4C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</a:t>
            </a:r>
            <a:br>
              <a:rPr lang="en-US" sz="2400" b="1"/>
            </a:br>
            <a:r>
              <a:rPr lang="en-US" sz="2400" b="1"/>
              <a:t>after first enrolling in Mass. public </a:t>
            </a:r>
            <a:br>
              <a:rPr lang="en-US" sz="2400" b="1"/>
            </a:br>
            <a:r>
              <a:rPr lang="en-US" sz="2400" b="1"/>
              <a:t>higher education—by race/ethnicity</a:t>
            </a:r>
          </a:p>
          <a:p>
            <a:pPr>
              <a:spcAft>
                <a:spcPts val="600"/>
              </a:spcAft>
            </a:pPr>
            <a:r>
              <a:rPr lang="en-US" sz="2000" b="1"/>
              <a:t>Trend &amp; baseline source:</a:t>
            </a:r>
            <a:r>
              <a:rPr lang="en-US" sz="2000"/>
              <a:t> Mass. Department of Higher Education (HEIRS), National Student Clearinghouse</a:t>
            </a:r>
          </a:p>
          <a:p>
            <a:pPr lvl="1"/>
            <a:r>
              <a:rPr lang="en-US" sz="1600"/>
              <a:t>Cohort: All students who enter Mass. public higher education as </a:t>
            </a:r>
            <a:r>
              <a:rPr lang="en-US" sz="1600" b="1"/>
              <a:t>first-time undergraduates</a:t>
            </a:r>
            <a:r>
              <a:rPr lang="en-US" sz="1600"/>
              <a:t> or </a:t>
            </a:r>
            <a:r>
              <a:rPr lang="en-US" sz="1600" b="1"/>
              <a:t>new transfer students, </a:t>
            </a:r>
            <a:r>
              <a:rPr lang="en-US" sz="1600"/>
              <a:t>whether </a:t>
            </a:r>
            <a:r>
              <a:rPr lang="en-US" sz="1600" b="1"/>
              <a:t>full- or part-time</a:t>
            </a:r>
          </a:p>
          <a:p>
            <a:pPr lvl="1"/>
            <a:r>
              <a:rPr lang="en-US" sz="1600"/>
              <a:t>Desired Outcome: Students graduate with a </a:t>
            </a:r>
            <a:r>
              <a:rPr lang="en-US" sz="1600" b="1"/>
              <a:t>certificate or degree</a:t>
            </a:r>
            <a:r>
              <a:rPr lang="en-US" sz="1600"/>
              <a:t> within </a:t>
            </a:r>
            <a:br>
              <a:rPr lang="en-US" sz="1600"/>
            </a:br>
            <a:r>
              <a:rPr lang="en-US" sz="1600" b="1"/>
              <a:t>six years </a:t>
            </a:r>
            <a:r>
              <a:rPr lang="en-US" sz="1600"/>
              <a:t>from </a:t>
            </a:r>
            <a:r>
              <a:rPr lang="en-US" sz="1600" b="1"/>
              <a:t>any institution in U.S., </a:t>
            </a:r>
            <a:r>
              <a:rPr lang="en-US" sz="1600"/>
              <a:t>public or private</a:t>
            </a:r>
          </a:p>
          <a:p>
            <a:pPr lvl="1"/>
            <a:r>
              <a:rPr lang="en-US" sz="1600"/>
              <a:t>Note: Agnostic of which segment/institution the student initially attended—</a:t>
            </a:r>
            <a:br>
              <a:rPr lang="en-US" sz="1600"/>
            </a:br>
            <a:r>
              <a:rPr lang="en-US" sz="1600" b="1">
                <a:solidFill>
                  <a:schemeClr val="accent1"/>
                </a:solidFill>
              </a:rPr>
              <a:t>one metric for whole system</a:t>
            </a:r>
          </a:p>
          <a:p>
            <a:r>
              <a:rPr lang="en-US" sz="2000" b="1"/>
              <a:t>Forecast source: </a:t>
            </a:r>
            <a:r>
              <a:rPr lang="en-US" sz="2000"/>
              <a:t>Mass. Department of Higher Education</a:t>
            </a:r>
            <a:endParaRPr lang="en-US" sz="2000" b="1"/>
          </a:p>
          <a:p>
            <a:r>
              <a:rPr lang="en-US" sz="2000" b="1"/>
              <a:t>TIE Grant Requirement: </a:t>
            </a:r>
            <a:r>
              <a:rPr lang="en-US" sz="2000"/>
              <a:t>Set an aspirational goal to achieve by 2024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D98B027-98EC-4D26-8444-48C0F5E6B7B7}"/>
              </a:ext>
            </a:extLst>
          </p:cNvPr>
          <p:cNvSpPr/>
          <p:nvPr/>
        </p:nvSpPr>
        <p:spPr>
          <a:xfrm>
            <a:off x="5940778" y="1906860"/>
            <a:ext cx="1374422" cy="685800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280779272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D078C9-CA52-4A3B-A395-264F9734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1828800"/>
            <a:ext cx="8000999" cy="382113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84D608E-10FE-42A5-B3D0-01CCB2A93EDE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after first enrolling in Mass. public higher education—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4701F-8625-4B83-BDDB-69AAB46E9BF7}"/>
              </a:ext>
            </a:extLst>
          </p:cNvPr>
          <p:cNvSpPr txBox="1"/>
          <p:nvPr/>
        </p:nvSpPr>
        <p:spPr>
          <a:xfrm>
            <a:off x="31242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2013, earned credential by 2019)</a:t>
            </a:r>
          </a:p>
        </p:txBody>
      </p:sp>
    </p:spTree>
    <p:extLst>
      <p:ext uri="{BB962C8B-B14F-4D97-AF65-F5344CB8AC3E}">
        <p14:creationId xmlns:p14="http://schemas.microsoft.com/office/powerpoint/2010/main" val="61732562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B6D88E-B2D5-4031-A967-1A9AD56C0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86" y="1828800"/>
            <a:ext cx="8000998" cy="382113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9E99470-24CD-44C6-AE67-0AC3990846C8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after first enrolling in Mass. public higher education—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49E63-D570-4594-B04B-47F91C6462CB}"/>
              </a:ext>
            </a:extLst>
          </p:cNvPr>
          <p:cNvSpPr/>
          <p:nvPr/>
        </p:nvSpPr>
        <p:spPr>
          <a:xfrm>
            <a:off x="304800" y="6059269"/>
            <a:ext cx="8075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Trend is volatile, with a dip in the rate for the cohorts who enrolled during the 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Great Recession. AAGR for 2011–2019 (1.8%) applied to future cohorts.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F6B19-6DE4-41CF-BC01-51BD7CBD229A}"/>
              </a:ext>
            </a:extLst>
          </p:cNvPr>
          <p:cNvSpPr txBox="1"/>
          <p:nvPr/>
        </p:nvSpPr>
        <p:spPr>
          <a:xfrm>
            <a:off x="63887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 2024, earn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credential by 2030)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C2AAC-CC63-4E0A-919E-C75D6321742E}"/>
              </a:ext>
            </a:extLst>
          </p:cNvPr>
          <p:cNvSpPr txBox="1"/>
          <p:nvPr/>
        </p:nvSpPr>
        <p:spPr>
          <a:xfrm>
            <a:off x="46361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2018, earn credential by 2024)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0A542-6968-4986-B22D-E32A33B789A9}"/>
              </a:ext>
            </a:extLst>
          </p:cNvPr>
          <p:cNvSpPr txBox="1"/>
          <p:nvPr/>
        </p:nvSpPr>
        <p:spPr>
          <a:xfrm>
            <a:off x="670241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2005, earned credential by 2011)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B23AF-F931-45E6-939B-B523E199CE67}"/>
              </a:ext>
            </a:extLst>
          </p:cNvPr>
          <p:cNvSpPr txBox="1"/>
          <p:nvPr/>
        </p:nvSpPr>
        <p:spPr>
          <a:xfrm>
            <a:off x="30480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2013, earned credential by 2019)</a:t>
            </a:r>
          </a:p>
        </p:txBody>
      </p:sp>
    </p:spTree>
    <p:extLst>
      <p:ext uri="{BB962C8B-B14F-4D97-AF65-F5344CB8AC3E}">
        <p14:creationId xmlns:p14="http://schemas.microsoft.com/office/powerpoint/2010/main" val="304509533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6FB1F-8412-45CF-9637-ECA6533EB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17" y="1828800"/>
            <a:ext cx="7996967" cy="382113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703D550-E3AD-439F-80A9-F5E1C318065B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after first enrolling in Mass. public higher education—</a:t>
            </a:r>
            <a:r>
              <a:rPr lang="en-US" sz="2400" b="1">
                <a:solidFill>
                  <a:schemeClr val="accent5"/>
                </a:solidFill>
              </a:rPr>
              <a:t>Latinx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F77E2-502B-4582-8557-A816897E4ED5}"/>
              </a:ext>
            </a:extLst>
          </p:cNvPr>
          <p:cNvSpPr/>
          <p:nvPr/>
        </p:nvSpPr>
        <p:spPr>
          <a:xfrm>
            <a:off x="304800" y="6059269"/>
            <a:ext cx="858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Goal represents aspiration to exceed current pace by 5% in 2024 (40 * 1.05 = 42) 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and 10% in 2030 (45 * 1.1 = 50).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12E4F-4B39-4E2F-93E9-165164105407}"/>
              </a:ext>
            </a:extLst>
          </p:cNvPr>
          <p:cNvSpPr txBox="1"/>
          <p:nvPr/>
        </p:nvSpPr>
        <p:spPr>
          <a:xfrm>
            <a:off x="63887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 2024, earn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credential by 2030)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B0946-4E81-46C6-8248-198010E27B64}"/>
              </a:ext>
            </a:extLst>
          </p:cNvPr>
          <p:cNvSpPr txBox="1"/>
          <p:nvPr/>
        </p:nvSpPr>
        <p:spPr>
          <a:xfrm>
            <a:off x="46361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2018, earn credential by 2024)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0A1A1-24B1-4065-9414-C6833C207268}"/>
              </a:ext>
            </a:extLst>
          </p:cNvPr>
          <p:cNvSpPr txBox="1"/>
          <p:nvPr/>
        </p:nvSpPr>
        <p:spPr>
          <a:xfrm>
            <a:off x="670241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2005, earned credential by 2011)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28224-CB1C-48B4-931B-6809D614781A}"/>
              </a:ext>
            </a:extLst>
          </p:cNvPr>
          <p:cNvSpPr txBox="1"/>
          <p:nvPr/>
        </p:nvSpPr>
        <p:spPr>
          <a:xfrm>
            <a:off x="30480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2013, earned credential by 2019)</a:t>
            </a:r>
          </a:p>
        </p:txBody>
      </p:sp>
    </p:spTree>
    <p:extLst>
      <p:ext uri="{BB962C8B-B14F-4D97-AF65-F5344CB8AC3E}">
        <p14:creationId xmlns:p14="http://schemas.microsoft.com/office/powerpoint/2010/main" val="180617388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98E6D-EE54-43B3-922E-466C6419D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1828800"/>
            <a:ext cx="8000999" cy="382516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84D608E-10FE-42A5-B3D0-01CCB2A93EDE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after first enrolling in Mass. public higher education—</a:t>
            </a:r>
            <a:r>
              <a:rPr lang="en-US" sz="2400" b="1">
                <a:solidFill>
                  <a:schemeClr val="accent1"/>
                </a:solidFill>
              </a:rPr>
              <a:t>African American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47300-5DA4-4195-839E-C49EFF8F7E90}"/>
              </a:ext>
            </a:extLst>
          </p:cNvPr>
          <p:cNvSpPr txBox="1"/>
          <p:nvPr/>
        </p:nvSpPr>
        <p:spPr>
          <a:xfrm>
            <a:off x="31242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2013, earned credential by 2019)</a:t>
            </a:r>
          </a:p>
        </p:txBody>
      </p:sp>
    </p:spTree>
    <p:extLst>
      <p:ext uri="{BB962C8B-B14F-4D97-AF65-F5344CB8AC3E}">
        <p14:creationId xmlns:p14="http://schemas.microsoft.com/office/powerpoint/2010/main" val="178772587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4F7C0-D332-4C9D-9DAD-30F137A89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386" y="1828800"/>
            <a:ext cx="8000999" cy="382113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9E99470-24CD-44C6-AE67-0AC3990846C8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after first enrolling in Mass. public higher education—</a:t>
            </a:r>
            <a:r>
              <a:rPr lang="en-US" sz="2400" b="1">
                <a:solidFill>
                  <a:schemeClr val="accent1"/>
                </a:solidFill>
              </a:rPr>
              <a:t>African American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6D7D0-BFC7-49B4-9B3B-EA36E1316B09}"/>
              </a:ext>
            </a:extLst>
          </p:cNvPr>
          <p:cNvSpPr/>
          <p:nvPr/>
        </p:nvSpPr>
        <p:spPr>
          <a:xfrm>
            <a:off x="304800" y="6059269"/>
            <a:ext cx="791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Trend is volatile, but mostly climbing, even during Great Recession. AAGR for 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2011–2019 (1.4%) applied to future cohorts.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87BE7-9343-49AF-BE17-A4F56F6C7A56}"/>
              </a:ext>
            </a:extLst>
          </p:cNvPr>
          <p:cNvSpPr txBox="1"/>
          <p:nvPr/>
        </p:nvSpPr>
        <p:spPr>
          <a:xfrm>
            <a:off x="63887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 2024, earn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credential by 2030)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4D2CF-62F4-41BD-A72A-16F778027C4D}"/>
              </a:ext>
            </a:extLst>
          </p:cNvPr>
          <p:cNvSpPr txBox="1"/>
          <p:nvPr/>
        </p:nvSpPr>
        <p:spPr>
          <a:xfrm>
            <a:off x="46361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2018, earn credential by 2024)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B2C935-3C4F-48D7-9D34-BA134BA72F21}"/>
              </a:ext>
            </a:extLst>
          </p:cNvPr>
          <p:cNvSpPr txBox="1"/>
          <p:nvPr/>
        </p:nvSpPr>
        <p:spPr>
          <a:xfrm>
            <a:off x="670241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2005, earned credential by 2011)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95752-4BDA-4A5F-8BB6-0500A126D5BD}"/>
              </a:ext>
            </a:extLst>
          </p:cNvPr>
          <p:cNvSpPr txBox="1"/>
          <p:nvPr/>
        </p:nvSpPr>
        <p:spPr>
          <a:xfrm>
            <a:off x="30480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2013, earned credential by 2019)</a:t>
            </a:r>
          </a:p>
        </p:txBody>
      </p:sp>
    </p:spTree>
    <p:extLst>
      <p:ext uri="{BB962C8B-B14F-4D97-AF65-F5344CB8AC3E}">
        <p14:creationId xmlns:p14="http://schemas.microsoft.com/office/powerpoint/2010/main" val="65074910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48A647-023A-4BA1-8C0B-8F5BDC586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2" y="1828800"/>
            <a:ext cx="8000998" cy="3821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6DA8FD-5E5D-48FC-A3EB-3F2261BC6D4A}"/>
              </a:ext>
            </a:extLst>
          </p:cNvPr>
          <p:cNvSpPr/>
          <p:nvPr/>
        </p:nvSpPr>
        <p:spPr>
          <a:xfrm>
            <a:off x="304800" y="6059269"/>
            <a:ext cx="8399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1200"/>
              </a:spcAft>
              <a:buNone/>
            </a:pPr>
            <a:r>
              <a:rPr lang="en-US" i="1">
                <a:latin typeface="+mn-lt"/>
              </a:rPr>
              <a:t>Goal represents aspiration to exceed current pace by 5% in 2024 (42 * 1.05 = 44) </a:t>
            </a:r>
            <a:br>
              <a:rPr lang="en-US" i="1">
                <a:latin typeface="+mn-lt"/>
              </a:rPr>
            </a:br>
            <a:r>
              <a:rPr lang="en-US" i="1">
                <a:latin typeface="+mn-lt"/>
              </a:rPr>
              <a:t>and 10% in 2030 (46 * 1.1 = 51)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703D550-E3AD-439F-80A9-F5E1C318065B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/>
              <a:t>% of students completing credential after first enrolling in Mass. public higher education—</a:t>
            </a:r>
            <a:r>
              <a:rPr lang="en-US" sz="2400" b="1">
                <a:solidFill>
                  <a:schemeClr val="accent1"/>
                </a:solidFill>
              </a:rPr>
              <a:t>African American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16DFE-8D17-48D3-90F7-DB1B4DCE5794}"/>
              </a:ext>
            </a:extLst>
          </p:cNvPr>
          <p:cNvSpPr txBox="1"/>
          <p:nvPr/>
        </p:nvSpPr>
        <p:spPr>
          <a:xfrm>
            <a:off x="63887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 2024, earn 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credential by 2030)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6397C-C423-4B6F-B5C0-56B026FCD213}"/>
              </a:ext>
            </a:extLst>
          </p:cNvPr>
          <p:cNvSpPr txBox="1"/>
          <p:nvPr/>
        </p:nvSpPr>
        <p:spPr>
          <a:xfrm>
            <a:off x="4636185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2018, earn credential by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BDEC4-C089-4F3C-B142-39BAF276EA32}"/>
              </a:ext>
            </a:extLst>
          </p:cNvPr>
          <p:cNvSpPr txBox="1"/>
          <p:nvPr/>
        </p:nvSpPr>
        <p:spPr>
          <a:xfrm>
            <a:off x="670241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2005, earned credential by 2011)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4B877-8DFD-40B8-BEA3-0BD73B0CCE41}"/>
              </a:ext>
            </a:extLst>
          </p:cNvPr>
          <p:cNvSpPr txBox="1"/>
          <p:nvPr/>
        </p:nvSpPr>
        <p:spPr>
          <a:xfrm>
            <a:off x="30480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(Entered 2013, earned credential by 2019)</a:t>
            </a:r>
          </a:p>
        </p:txBody>
      </p:sp>
    </p:spTree>
    <p:extLst>
      <p:ext uri="{BB962C8B-B14F-4D97-AF65-F5344CB8AC3E}">
        <p14:creationId xmlns:p14="http://schemas.microsoft.com/office/powerpoint/2010/main" val="315957705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98E6D-EE54-43B3-922E-466C6419D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07" y="2006682"/>
            <a:ext cx="8416515" cy="401311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84D608E-10FE-42A5-B3D0-01CCB2A93EDE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53722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>
                <a:solidFill>
                  <a:schemeClr val="accent6"/>
                </a:solidFill>
              </a:rPr>
              <a:t>Context: </a:t>
            </a:r>
            <a:r>
              <a:rPr lang="en-US" sz="2400"/>
              <a:t>Forecast shows </a:t>
            </a:r>
            <a:r>
              <a:rPr lang="en-US" sz="2400" b="1"/>
              <a:t>disparities widening slightly </a:t>
            </a:r>
            <a:r>
              <a:rPr lang="en-US" sz="2400"/>
              <a:t>over time, despite increased rates for each subgroup</a:t>
            </a:r>
            <a:endParaRPr lang="en-US" sz="1800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1506F9-66A5-4FC1-AF78-E179A31F5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170675"/>
            <a:ext cx="5379731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16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17A4D0-A157-453A-BB49-581F678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External Factors that May Affect Progress Toward Equity-Minded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FB12A3-62F0-4E8F-A949-8B45764D0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Equity-Minded Goalsetting</a:t>
            </a:r>
          </a:p>
        </p:txBody>
      </p:sp>
    </p:spTree>
    <p:extLst>
      <p:ext uri="{BB962C8B-B14F-4D97-AF65-F5344CB8AC3E}">
        <p14:creationId xmlns:p14="http://schemas.microsoft.com/office/powerpoint/2010/main" val="364900106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EC2918-A5E0-41FE-AF30-781116547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07" y="2006683"/>
            <a:ext cx="8416515" cy="4013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400"/>
              <a:t>3. Equity in Public Higher Ed Completion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DAD42F6-9E93-477B-80CC-DEDBDFD11D53}"/>
              </a:ext>
            </a:extLst>
          </p:cNvPr>
          <p:cNvSpPr txBox="1">
            <a:spLocks/>
          </p:cNvSpPr>
          <p:nvPr/>
        </p:nvSpPr>
        <p:spPr bwMode="auto">
          <a:xfrm>
            <a:off x="304800" y="1600201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spcAft>
                <a:spcPts val="1200"/>
              </a:spcAft>
              <a:buNone/>
            </a:pPr>
            <a:r>
              <a:rPr lang="en-US" sz="2400" b="1">
                <a:solidFill>
                  <a:schemeClr val="accent6"/>
                </a:solidFill>
              </a:rPr>
              <a:t>Context: </a:t>
            </a:r>
            <a:r>
              <a:rPr lang="en-US" sz="2400"/>
              <a:t>Achieving 2030 goal would mean a nearly </a:t>
            </a:r>
            <a:br>
              <a:rPr lang="en-US" sz="2400"/>
            </a:br>
            <a:r>
              <a:rPr lang="en-US" sz="2400" b="1"/>
              <a:t>25% reduction in disparities,</a:t>
            </a:r>
            <a:r>
              <a:rPr lang="en-US" sz="2400"/>
              <a:t> along with increased rates for each subgroup</a:t>
            </a:r>
            <a:endParaRPr lang="en-US" sz="18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B3C9E-AE02-46A2-98AB-72E8381D9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170675"/>
            <a:ext cx="5379731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056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E2B85-58A7-4B7C-85FC-DE0D1015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sz="2800" b="1"/>
              <a:t>Short-Term Reporting</a:t>
            </a:r>
          </a:p>
          <a:p>
            <a:pPr marL="119062" indent="0">
              <a:spcAft>
                <a:spcPts val="0"/>
              </a:spcAft>
              <a:buNone/>
            </a:pPr>
            <a:r>
              <a:rPr lang="en-US" sz="2200"/>
              <a:t>While pursuing these long-term goals, DHE will also track </a:t>
            </a:r>
            <a:br>
              <a:rPr lang="en-US" sz="2200"/>
            </a:br>
            <a:r>
              <a:rPr lang="en-US" sz="2200"/>
              <a:t>and report on racial/ethnic gaps in first-year success metrics incorporated into PMRS, including: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/>
              <a:t>Completion of college-level math </a:t>
            </a:r>
            <a:br>
              <a:rPr lang="en-US" sz="2400" b="1"/>
            </a:br>
            <a:r>
              <a:rPr lang="en-US" sz="2400" b="1"/>
              <a:t>and English in the first year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/>
              <a:t>On-time credit accumulation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/>
              <a:t>Persistence to a second year of </a:t>
            </a:r>
            <a:br>
              <a:rPr lang="en-US" sz="2400" b="1"/>
            </a:br>
            <a:r>
              <a:rPr lang="en-US" sz="2400" b="1"/>
              <a:t>postsecondary education</a:t>
            </a:r>
          </a:p>
          <a:p>
            <a:pPr marL="119062" indent="0">
              <a:spcAft>
                <a:spcPts val="1200"/>
              </a:spcAft>
              <a:buNone/>
            </a:pPr>
            <a:r>
              <a:rPr lang="en-US" sz="1800"/>
              <a:t>Source: Massachusetts Department of Higher Education (HEIRS)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477F-21F9-4327-8FA9-5BD4F7C42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Massachusetts Public Higher Education Goals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3B454-53AB-4035-838A-1FEE719F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600"/>
              <a:t>4. Equity in First-Year Success</a:t>
            </a:r>
          </a:p>
        </p:txBody>
      </p:sp>
    </p:spTree>
    <p:extLst>
      <p:ext uri="{BB962C8B-B14F-4D97-AF65-F5344CB8AC3E}">
        <p14:creationId xmlns:p14="http://schemas.microsoft.com/office/powerpoint/2010/main" val="110745602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CE345A-616E-48C0-AD14-F4186925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Planning to Develop </a:t>
            </a:r>
            <a:br>
              <a:rPr lang="en-US"/>
            </a:br>
            <a:r>
              <a:rPr lang="en-US"/>
              <a:t>Equity Agenda Goal Dashboard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32776B-BB31-4C98-B7F4-EB8A9E585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Equity-Minded Goalsetting</a:t>
            </a:r>
          </a:p>
        </p:txBody>
      </p:sp>
    </p:spTree>
    <p:extLst>
      <p:ext uri="{BB962C8B-B14F-4D97-AF65-F5344CB8AC3E}">
        <p14:creationId xmlns:p14="http://schemas.microsoft.com/office/powerpoint/2010/main" val="1511334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1CBC4-4DD9-4E04-8539-3D22A724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461022" cy="4724400"/>
          </a:xfrm>
        </p:spPr>
        <p:txBody>
          <a:bodyPr/>
          <a:lstStyle/>
          <a:p>
            <a:r>
              <a:rPr lang="en-US" sz="3600"/>
              <a:t>DHE was solicited to apply for a </a:t>
            </a:r>
            <a:br>
              <a:rPr lang="en-US" sz="3600"/>
            </a:br>
            <a:r>
              <a:rPr lang="en-US" sz="3600"/>
              <a:t>Data Dashboard Challenge Grant, created to </a:t>
            </a:r>
            <a:r>
              <a:rPr lang="en-US" sz="3600" b="1"/>
              <a:t>help states develop dashboards</a:t>
            </a:r>
            <a:r>
              <a:rPr lang="en-US" sz="3600"/>
              <a:t> that:</a:t>
            </a:r>
          </a:p>
          <a:p>
            <a:pPr lvl="1"/>
            <a:r>
              <a:rPr lang="en-US" sz="2200"/>
              <a:t>Improve </a:t>
            </a:r>
            <a:r>
              <a:rPr lang="en-US" sz="2200" b="1"/>
              <a:t>utilization </a:t>
            </a:r>
            <a:br>
              <a:rPr lang="en-US" sz="2200" b="1"/>
            </a:br>
            <a:r>
              <a:rPr lang="en-US" sz="2200" b="1"/>
              <a:t>of state data systems </a:t>
            </a:r>
            <a:br>
              <a:rPr lang="en-US" sz="2200" b="1"/>
            </a:br>
            <a:r>
              <a:rPr lang="en-US" sz="2200"/>
              <a:t>for policy-making </a:t>
            </a:r>
            <a:br>
              <a:rPr lang="en-US" sz="2200"/>
            </a:br>
            <a:r>
              <a:rPr lang="en-US" sz="2200"/>
              <a:t>and decision-making</a:t>
            </a:r>
          </a:p>
          <a:p>
            <a:pPr lvl="1"/>
            <a:r>
              <a:rPr lang="en-US" sz="2200"/>
              <a:t>May serve as </a:t>
            </a:r>
            <a:r>
              <a:rPr lang="en-US" sz="2200" b="1"/>
              <a:t>exemplars</a:t>
            </a:r>
            <a:r>
              <a:rPr lang="en-US" sz="2200"/>
              <a:t> </a:t>
            </a:r>
            <a:br>
              <a:rPr lang="en-US" sz="2200"/>
            </a:br>
            <a:r>
              <a:rPr lang="en-US" sz="2200"/>
              <a:t>to other states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0ABFC8-189A-4C53-9B98-E9ACB2E10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6C6CE1-8298-4EC7-A47A-1AC4C36A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0" cy="838200"/>
          </a:xfrm>
        </p:spPr>
        <p:txBody>
          <a:bodyPr/>
          <a:lstStyle/>
          <a:p>
            <a:r>
              <a:rPr lang="en-US"/>
              <a:t>Data Dashboard Challenge Grant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8A254-7266-4668-B677-6FC9E6D57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3371850" cy="13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0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/>
          <a:p>
            <a:pPr marL="119062" indent="0" algn="ctr">
              <a:buNone/>
            </a:pPr>
            <a:r>
              <a:rPr lang="en-US" sz="3600"/>
              <a:t>Support the needs of stakeholders </a:t>
            </a:r>
            <a:br>
              <a:rPr lang="en-US" sz="3600"/>
            </a:br>
            <a:r>
              <a:rPr lang="en-US" sz="3600"/>
              <a:t>to </a:t>
            </a:r>
            <a:r>
              <a:rPr lang="en-US" sz="3600" b="1"/>
              <a:t>ensure student success </a:t>
            </a:r>
            <a:r>
              <a:rPr lang="en-US" sz="3600"/>
              <a:t>by: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 Vision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FB7CCE8-1A02-44D4-914B-F4E0BE4BA9CF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98825"/>
          <a:ext cx="8001000" cy="340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6524970"/>
                    </a:ext>
                  </a:extLst>
                </a:gridCol>
                <a:gridCol w="1869541">
                  <a:extLst>
                    <a:ext uri="{9D8B030D-6E8A-4147-A177-3AD203B41FA5}">
                      <a16:colId xmlns:a16="http://schemas.microsoft.com/office/drawing/2014/main" val="4007436359"/>
                    </a:ext>
                  </a:extLst>
                </a:gridCol>
                <a:gridCol w="2931059">
                  <a:extLst>
                    <a:ext uri="{9D8B030D-6E8A-4147-A177-3AD203B41FA5}">
                      <a16:colId xmlns:a16="http://schemas.microsoft.com/office/drawing/2014/main" val="3754153917"/>
                    </a:ext>
                  </a:extLst>
                </a:gridCol>
              </a:tblGrid>
              <a:tr h="1224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3342"/>
                  </a:ext>
                </a:extLst>
              </a:tr>
              <a:tr h="2182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monitoring and reassessing </a:t>
                      </a:r>
                      <a:r>
                        <a:rPr lang="en-US" b="1"/>
                        <a:t>progress toward </a:t>
                      </a:r>
                      <a:br>
                        <a:rPr lang="en-US" b="1"/>
                      </a:br>
                      <a:r>
                        <a:rPr lang="en-US" b="1"/>
                        <a:t>DHE’s Equity Agenda goals </a:t>
                      </a:r>
                      <a:r>
                        <a:rPr lang="en-US"/>
                        <a:t>at the state level, as well as regional or local level, through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understanding how the </a:t>
                      </a:r>
                      <a:r>
                        <a:rPr lang="en-US" b="1"/>
                        <a:t>goals interrelate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testing and </a:t>
                      </a:r>
                      <a:br>
                        <a:rPr lang="en-US" dirty="0"/>
                      </a:br>
                      <a:r>
                        <a:rPr lang="en-US" dirty="0"/>
                        <a:t>demonstrating the potential effect </a:t>
                      </a:r>
                      <a:br>
                        <a:rPr lang="en-US" dirty="0"/>
                      </a:br>
                      <a:r>
                        <a:rPr lang="en-US" dirty="0"/>
                        <a:t>of different </a:t>
                      </a:r>
                      <a:r>
                        <a:rPr lang="en-US" b="1" dirty="0"/>
                        <a:t>policy </a:t>
                      </a:r>
                      <a:br>
                        <a:rPr lang="en-US" b="1" dirty="0"/>
                      </a:br>
                      <a:r>
                        <a:rPr lang="en-US" b="1" dirty="0"/>
                        <a:t>&amp; budgetary levers </a:t>
                      </a:r>
                      <a:br>
                        <a:rPr lang="en-US" b="1" dirty="0"/>
                      </a:br>
                      <a:r>
                        <a:rPr lang="en-US" dirty="0"/>
                        <a:t>on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408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DC30A43-E8A2-445E-A671-28F92D452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88" y="3429000"/>
            <a:ext cx="991212" cy="994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9F067-C6C1-42D4-879E-61D9D178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49915"/>
            <a:ext cx="1130201" cy="11265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3D256C-3F92-40A4-A122-58412C313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3463300"/>
            <a:ext cx="1038760" cy="8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8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To </a:t>
            </a:r>
            <a:r>
              <a:rPr lang="en-US" sz="3600" b="1"/>
              <a:t>mobilize higher education </a:t>
            </a:r>
            <a:r>
              <a:rPr lang="en-US" sz="3600"/>
              <a:t>and </a:t>
            </a:r>
            <a:r>
              <a:rPr lang="en-US" sz="3600" b="1"/>
              <a:t>advance state policy </a:t>
            </a:r>
            <a:r>
              <a:rPr lang="en-US" sz="3600"/>
              <a:t>to support the Equity Agenda, dashboard must be: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One: Planning &amp; Buy-in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D9622A-F6AD-4415-A504-31C1B098556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984625"/>
          <a:ext cx="7010400" cy="333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65249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4007436359"/>
                    </a:ext>
                  </a:extLst>
                </a:gridCol>
              </a:tblGrid>
              <a:tr h="11969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3342"/>
                  </a:ext>
                </a:extLst>
              </a:tr>
              <a:tr h="2133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built through </a:t>
                      </a:r>
                      <a:br>
                        <a:rPr lang="en-US"/>
                      </a:br>
                      <a:r>
                        <a:rPr lang="en-US" b="1"/>
                        <a:t>system-wide </a:t>
                      </a:r>
                      <a:br>
                        <a:rPr lang="en-US" b="1"/>
                      </a:br>
                      <a:r>
                        <a:rPr lang="en-US" b="1"/>
                        <a:t>collaboration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highly relevant to decision-makers </a:t>
                      </a:r>
                      <a:r>
                        <a:rPr lang="en-US" b="0" dirty="0"/>
                        <a:t>who ultimately influence alignment of resources with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40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EBC0571-7C40-43D0-8593-2666A8AD2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08425"/>
            <a:ext cx="943663" cy="961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21843-CD4C-4556-B5C5-98245D52B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86" y="3984625"/>
            <a:ext cx="1232614" cy="7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9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In planning and throughout project, </a:t>
            </a:r>
            <a:br>
              <a:rPr lang="en-US" sz="2800" dirty="0"/>
            </a:br>
            <a:r>
              <a:rPr lang="en-US" sz="2800" dirty="0"/>
              <a:t>DHE will consult with:</a:t>
            </a:r>
          </a:p>
          <a:p>
            <a:pPr lvl="1"/>
            <a:r>
              <a:rPr lang="en-US" sz="2200" b="1" dirty="0"/>
              <a:t>Partners in state government</a:t>
            </a:r>
            <a:r>
              <a:rPr lang="en-US" sz="2200" dirty="0"/>
              <a:t> (BHE, EOE, BESE/DESE, EOLWD) </a:t>
            </a:r>
          </a:p>
          <a:p>
            <a:pPr lvl="1"/>
            <a:r>
              <a:rPr lang="en-US" sz="2200" b="1" dirty="0"/>
              <a:t>Leadership of public campuses</a:t>
            </a:r>
          </a:p>
          <a:p>
            <a:pPr lvl="1"/>
            <a:r>
              <a:rPr lang="en-US" sz="2200" b="1" dirty="0"/>
              <a:t>Institutional research colleagues </a:t>
            </a:r>
            <a:r>
              <a:rPr lang="en-US" sz="2200" dirty="0"/>
              <a:t>from public campuses</a:t>
            </a:r>
          </a:p>
          <a:p>
            <a:pPr lvl="1"/>
            <a:r>
              <a:rPr lang="en-US" sz="2200" b="1" dirty="0"/>
              <a:t>Representatives of other intended audiences </a:t>
            </a:r>
            <a:r>
              <a:rPr lang="en-US" sz="2200" dirty="0"/>
              <a:t>(campus trustees, Governor’s Office, Legislature, think tanks, business leadership groups, philanthropic organizations, etc.)</a:t>
            </a:r>
          </a:p>
          <a:p>
            <a:pPr lvl="1"/>
            <a:r>
              <a:rPr lang="en-US" sz="2200" b="1" dirty="0"/>
              <a:t>Researchers &amp; academics </a:t>
            </a:r>
            <a:r>
              <a:rPr lang="en-US" sz="2200" dirty="0"/>
              <a:t>from outside the public higher </a:t>
            </a:r>
            <a:br>
              <a:rPr lang="en-US" sz="2200" dirty="0"/>
            </a:br>
            <a:r>
              <a:rPr lang="en-US" sz="2200" dirty="0"/>
              <a:t>education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One: Planning &amp; Buy-in</a:t>
            </a:r>
          </a:p>
        </p:txBody>
      </p:sp>
    </p:spTree>
    <p:extLst>
      <p:ext uri="{BB962C8B-B14F-4D97-AF65-F5344CB8AC3E}">
        <p14:creationId xmlns:p14="http://schemas.microsoft.com/office/powerpoint/2010/main" val="1057352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The project will require </a:t>
            </a:r>
            <a:r>
              <a:rPr lang="en-US" sz="3600" b="1"/>
              <a:t>extensive methodological work,</a:t>
            </a:r>
            <a:r>
              <a:rPr lang="en-US" sz="3600"/>
              <a:t> including: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Two: Analysis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D9622A-F6AD-4415-A504-31C1B098556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451225"/>
          <a:ext cx="8305800" cy="333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56524970"/>
                    </a:ext>
                  </a:extLst>
                </a:gridCol>
                <a:gridCol w="2493885">
                  <a:extLst>
                    <a:ext uri="{9D8B030D-6E8A-4147-A177-3AD203B41FA5}">
                      <a16:colId xmlns:a16="http://schemas.microsoft.com/office/drawing/2014/main" val="4007436359"/>
                    </a:ext>
                  </a:extLst>
                </a:gridCol>
                <a:gridCol w="3144915">
                  <a:extLst>
                    <a:ext uri="{9D8B030D-6E8A-4147-A177-3AD203B41FA5}">
                      <a16:colId xmlns:a16="http://schemas.microsoft.com/office/drawing/2014/main" val="2538610625"/>
                    </a:ext>
                  </a:extLst>
                </a:gridCol>
              </a:tblGrid>
              <a:tr h="11969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3342"/>
                  </a:ext>
                </a:extLst>
              </a:tr>
              <a:tr h="2133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/>
                        <a:t>a method to </a:t>
                      </a:r>
                      <a:r>
                        <a:rPr lang="en-US" b="1"/>
                        <a:t>knit the Equity Agenda goals together </a:t>
                      </a:r>
                      <a:r>
                        <a:rPr lang="en-US"/>
                        <a:t>so that projected progress on Goal 3 can be seen in </a:t>
                      </a:r>
                      <a:br>
                        <a:rPr lang="en-US"/>
                      </a:br>
                      <a:r>
                        <a:rPr lang="en-US"/>
                        <a:t>Goals 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/>
                        <a:t>projections</a:t>
                      </a:r>
                      <a:r>
                        <a:rPr lang="en-US" b="1"/>
                        <a:t> </a:t>
                      </a:r>
                      <a:r>
                        <a:rPr lang="en-US" b="0"/>
                        <a:t>of </a:t>
                      </a:r>
                      <a:r>
                        <a:rPr lang="en-US" b="1"/>
                        <a:t>baseline</a:t>
                      </a:r>
                      <a:r>
                        <a:rPr lang="en-US" b="0"/>
                        <a:t> </a:t>
                      </a:r>
                      <a:r>
                        <a:rPr lang="en-US" b="1"/>
                        <a:t>public higher ed enrollment </a:t>
                      </a:r>
                      <a:r>
                        <a:rPr lang="en-US" b="0"/>
                        <a:t>for next 5–10 cohorts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methodologies</a:t>
                      </a:r>
                      <a:r>
                        <a:rPr lang="en-US" b="1" dirty="0"/>
                        <a:t> </a:t>
                      </a:r>
                      <a:r>
                        <a:rPr lang="en-US" b="0" dirty="0"/>
                        <a:t>to demonstrate and model </a:t>
                      </a:r>
                      <a:br>
                        <a:rPr lang="en-US" b="0" dirty="0"/>
                      </a:br>
                      <a:r>
                        <a:rPr lang="en-US" b="0" dirty="0"/>
                        <a:t>the </a:t>
                      </a:r>
                      <a:r>
                        <a:rPr lang="en-US" b="1" dirty="0"/>
                        <a:t>impact of policy &amp; budgetary decisions </a:t>
                      </a:r>
                      <a:r>
                        <a:rPr lang="en-US" b="0" dirty="0"/>
                        <a:t>on Goal 3, and consequently Goals 1 &amp;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408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452B135-0DC2-41D4-9B8B-534DC669F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3459150"/>
            <a:ext cx="991212" cy="994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AAE5D0-3960-4CEE-97F7-4471253A5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8060"/>
            <a:ext cx="1046076" cy="10570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E93132-28F2-4462-9FEA-323B8F1ED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8060"/>
            <a:ext cx="885142" cy="10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3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Policy and budgetary levers </a:t>
            </a:r>
            <a:r>
              <a:rPr lang="en-US" sz="2800"/>
              <a:t>that </a:t>
            </a:r>
            <a:br>
              <a:rPr lang="en-US" sz="2800"/>
            </a:br>
            <a:r>
              <a:rPr lang="en-US" sz="2800"/>
              <a:t>we’ll explore with research &amp; data </a:t>
            </a:r>
            <a:br>
              <a:rPr lang="en-US" sz="2800"/>
            </a:br>
            <a:r>
              <a:rPr lang="en-US" sz="2800"/>
              <a:t>science experts include changes in:</a:t>
            </a:r>
          </a:p>
          <a:p>
            <a:pPr lvl="1"/>
            <a:r>
              <a:rPr lang="en-US" sz="2000" b="1"/>
              <a:t>First-year momentum </a:t>
            </a:r>
            <a:r>
              <a:rPr lang="en-US" sz="2000"/>
              <a:t>(Goal 4)</a:t>
            </a:r>
          </a:p>
          <a:p>
            <a:pPr lvl="2"/>
            <a:r>
              <a:rPr lang="en-US" sz="2000"/>
              <a:t>Rate of completion of Gateway Math &amp; English courses </a:t>
            </a:r>
            <a:br>
              <a:rPr lang="en-US" sz="2000"/>
            </a:br>
            <a:r>
              <a:rPr lang="en-US" sz="2000"/>
              <a:t>during first year (or first 24 credits)</a:t>
            </a:r>
          </a:p>
          <a:p>
            <a:pPr lvl="2"/>
            <a:r>
              <a:rPr lang="en-US" sz="2000"/>
              <a:t>On-time credit accumulation rates during first year </a:t>
            </a:r>
            <a:br>
              <a:rPr lang="en-US" sz="2000"/>
            </a:br>
            <a:r>
              <a:rPr lang="en-US" sz="2000"/>
              <a:t>(or first 24 credits)</a:t>
            </a:r>
          </a:p>
          <a:p>
            <a:pPr lvl="2"/>
            <a:r>
              <a:rPr lang="en-US" sz="2000"/>
              <a:t>Rate of retention from first year to second year</a:t>
            </a:r>
          </a:p>
          <a:p>
            <a:pPr lvl="1"/>
            <a:r>
              <a:rPr lang="en-US" sz="2000" b="1"/>
              <a:t>Enrollment or representation</a:t>
            </a:r>
            <a:r>
              <a:rPr lang="en-US" sz="2000"/>
              <a:t> rates </a:t>
            </a:r>
          </a:p>
          <a:p>
            <a:pPr lvl="1"/>
            <a:r>
              <a:rPr lang="en-US" sz="2000" b="1"/>
              <a:t>Participation in Early College </a:t>
            </a:r>
            <a:r>
              <a:rPr lang="en-US" sz="2000"/>
              <a:t>and other innovative pathways</a:t>
            </a:r>
          </a:p>
          <a:p>
            <a:pPr lvl="1"/>
            <a:r>
              <a:rPr lang="en-US" sz="2000" b="1"/>
              <a:t>Affordability</a:t>
            </a:r>
            <a:r>
              <a:rPr lang="en-US" sz="2000"/>
              <a:t> (net price, unmet need, etc.) </a:t>
            </a:r>
          </a:p>
          <a:p>
            <a:pPr lvl="1"/>
            <a:r>
              <a:rPr lang="en-US" sz="2000" b="1"/>
              <a:t>Participation in wraparound student supports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Two: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BF323-34A6-47C7-B878-9401D1CA8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1736651"/>
            <a:ext cx="140753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3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C986BC3A-4A08-4FAE-896C-6A36D10DBCFD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576638"/>
          <a:ext cx="8001000" cy="333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7467">
                  <a:extLst>
                    <a:ext uri="{9D8B030D-6E8A-4147-A177-3AD203B41FA5}">
                      <a16:colId xmlns:a16="http://schemas.microsoft.com/office/drawing/2014/main" val="356524970"/>
                    </a:ext>
                  </a:extLst>
                </a:gridCol>
                <a:gridCol w="3913533">
                  <a:extLst>
                    <a:ext uri="{9D8B030D-6E8A-4147-A177-3AD203B41FA5}">
                      <a16:colId xmlns:a16="http://schemas.microsoft.com/office/drawing/2014/main" val="4007436359"/>
                    </a:ext>
                  </a:extLst>
                </a:gridCol>
              </a:tblGrid>
              <a:tr h="11969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3342"/>
                  </a:ext>
                </a:extLst>
              </a:tr>
              <a:tr h="2133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/>
                        <a:t>To model impact of participation in </a:t>
                      </a:r>
                      <a:r>
                        <a:rPr lang="en-US" b="1"/>
                        <a:t>Early College, </a:t>
                      </a:r>
                      <a:r>
                        <a:rPr lang="en-US" b="0"/>
                        <a:t>we can examine existing academic research, </a:t>
                      </a:r>
                      <a:br>
                        <a:rPr lang="en-US" b="0"/>
                      </a:br>
                      <a:r>
                        <a:rPr lang="en-US" b="0"/>
                        <a:t>seeking studies of comparable programs/states and drawing </a:t>
                      </a:r>
                      <a:br>
                        <a:rPr lang="en-US" b="0"/>
                      </a:br>
                      <a:r>
                        <a:rPr lang="en-US" b="0"/>
                        <a:t>insights from their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To model impact of meeting </a:t>
                      </a:r>
                      <a:br>
                        <a:rPr lang="en-US" b="0" dirty="0"/>
                      </a:br>
                      <a:r>
                        <a:rPr lang="en-US" b="1" dirty="0"/>
                        <a:t>On-time Credit Accumulation </a:t>
                      </a:r>
                      <a:r>
                        <a:rPr lang="en-US" b="0" dirty="0"/>
                        <a:t>targets vs. not, we can likely </a:t>
                      </a:r>
                      <a:br>
                        <a:rPr lang="en-US" b="0" dirty="0"/>
                      </a:br>
                      <a:r>
                        <a:rPr lang="en-US" b="0" dirty="0"/>
                        <a:t>draw insights from our own campuses’ historical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4086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00201"/>
            <a:ext cx="8126575" cy="1400214"/>
          </a:xfrm>
        </p:spPr>
        <p:txBody>
          <a:bodyPr/>
          <a:lstStyle/>
          <a:p>
            <a:r>
              <a:rPr lang="en-US" sz="2800"/>
              <a:t>Depending on the lever, analysis may call </a:t>
            </a:r>
            <a:br>
              <a:rPr lang="en-US" sz="2800"/>
            </a:br>
            <a:r>
              <a:rPr lang="en-US" sz="2800"/>
              <a:t>for an</a:t>
            </a:r>
            <a:r>
              <a:rPr lang="en-US" sz="2800" b="1"/>
              <a:t> academic research approach </a:t>
            </a:r>
            <a:r>
              <a:rPr lang="en-US" sz="2800"/>
              <a:t>or </a:t>
            </a:r>
            <a:br>
              <a:rPr lang="en-US" sz="2800"/>
            </a:br>
            <a:r>
              <a:rPr lang="en-US" sz="2800"/>
              <a:t>a </a:t>
            </a:r>
            <a:r>
              <a:rPr lang="en-US" sz="2800" b="1"/>
              <a:t>data science approach; </a:t>
            </a:r>
            <a:r>
              <a:rPr lang="en-US" sz="2800"/>
              <a:t>for example: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Two: 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172E7-29ED-48B8-BA22-F7A99B1C7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62670"/>
            <a:ext cx="1027788" cy="1152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8B29FC-23E7-4796-9F86-78BC29F9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2937" y="3581400"/>
            <a:ext cx="943663" cy="9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/>
              <a:t>Demographic Changes</a:t>
            </a:r>
          </a:p>
          <a:p>
            <a:r>
              <a:rPr lang="en-US" sz="2400" b="1"/>
              <a:t>Impact of K–12 Trends</a:t>
            </a:r>
          </a:p>
          <a:p>
            <a:r>
              <a:rPr lang="en-US" sz="2400" b="1"/>
              <a:t>Demand for </a:t>
            </a:r>
            <a:br>
              <a:rPr lang="en-US" sz="2400" b="1"/>
            </a:br>
            <a:r>
              <a:rPr lang="en-US" sz="2400" b="1"/>
              <a:t>Higher Education</a:t>
            </a:r>
          </a:p>
          <a:p>
            <a:r>
              <a:rPr lang="en-US" sz="2400" b="1"/>
              <a:t>Funding for </a:t>
            </a:r>
            <a:br>
              <a:rPr lang="en-US" sz="2400" b="1"/>
            </a:br>
            <a:r>
              <a:rPr lang="en-US" sz="2400" b="1"/>
              <a:t>Higher Education</a:t>
            </a:r>
          </a:p>
          <a:p>
            <a:r>
              <a:rPr lang="en-US" sz="2400" b="1"/>
              <a:t>College Closures &amp; Mergers</a:t>
            </a:r>
          </a:p>
          <a:p>
            <a:r>
              <a:rPr lang="en-US" sz="2400" b="1"/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</p:spTree>
    <p:extLst>
      <p:ext uri="{BB962C8B-B14F-4D97-AF65-F5344CB8AC3E}">
        <p14:creationId xmlns:p14="http://schemas.microsoft.com/office/powerpoint/2010/main" val="28364298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F7FF9180-D077-405A-BEDA-9608038EDCE7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3576638"/>
          <a:ext cx="7010400" cy="333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5652497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007436359"/>
                    </a:ext>
                  </a:extLst>
                </a:gridCol>
              </a:tblGrid>
              <a:tr h="11969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3342"/>
                  </a:ext>
                </a:extLst>
              </a:tr>
              <a:tr h="2133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technical support </a:t>
                      </a:r>
                      <a:r>
                        <a:rPr lang="en-US"/>
                        <a:t>to </a:t>
                      </a:r>
                      <a:br>
                        <a:rPr lang="en-US"/>
                      </a:br>
                      <a:r>
                        <a:rPr lang="en-US"/>
                        <a:t>incorporate complex features such as dynamic forecasting </a:t>
                      </a:r>
                      <a:br>
                        <a:rPr lang="en-US"/>
                      </a:br>
                      <a:r>
                        <a:rPr lang="en-US"/>
                        <a:t>with interrelated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continued engagement of stakeholders </a:t>
                      </a:r>
                      <a:r>
                        <a:rPr lang="en-US" b="0" dirty="0"/>
                        <a:t>to vet prototypes and ensure continued buy-in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4086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DHE will then design a </a:t>
            </a:r>
            <a:r>
              <a:rPr lang="en-US" sz="3600" b="1"/>
              <a:t>public-facing dashboard </a:t>
            </a:r>
            <a:r>
              <a:rPr lang="en-US" sz="3600"/>
              <a:t>that fulfills the vision with: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Three: Design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4EF8C-8F2C-4853-9A86-C0F5A9221E4F}"/>
              </a:ext>
            </a:extLst>
          </p:cNvPr>
          <p:cNvGrpSpPr/>
          <p:nvPr/>
        </p:nvGrpSpPr>
        <p:grpSpPr>
          <a:xfrm>
            <a:off x="5182573" y="3505200"/>
            <a:ext cx="1826858" cy="1096439"/>
            <a:chOff x="4863385" y="3742660"/>
            <a:chExt cx="2449873" cy="14703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3D238E-48B6-4CAE-A59E-ACA7961EE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9277">
              <a:off x="5363394" y="3742660"/>
              <a:ext cx="1748336" cy="14703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2F93F0-9DB8-4B60-B653-57762D69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948" y="4367911"/>
              <a:ext cx="1086310" cy="8193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36B55C-A04B-46C3-ADBE-318A7C154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3385" y="3763058"/>
              <a:ext cx="1060705" cy="93269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5272B2E-A35C-4157-9371-7BB00368AA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775" y="3612452"/>
            <a:ext cx="1093625" cy="7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8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7BFA4-45AB-4DFF-A29D-7760CF14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To ensure</a:t>
            </a:r>
            <a:r>
              <a:rPr lang="en-US" sz="3600" b="1"/>
              <a:t> sustainability </a:t>
            </a:r>
            <a:r>
              <a:rPr lang="en-US" sz="3600"/>
              <a:t>and </a:t>
            </a:r>
            <a:r>
              <a:rPr lang="en-US" sz="3600" b="1"/>
              <a:t>ability to share with other states</a:t>
            </a:r>
            <a:r>
              <a:rPr lang="en-US" sz="3600"/>
              <a:t>, the </a:t>
            </a:r>
            <a:br>
              <a:rPr lang="en-US" sz="3600"/>
            </a:br>
            <a:r>
              <a:rPr lang="en-US" sz="3600"/>
              <a:t>project will conclude with: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4CF-ECD3-497B-B292-CC1B9EDE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Planning to Develop Equity Agenda Goal Dashboard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6E043-BFF9-4D5E-A5B6-FDA8C3C6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Four: Operationalization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D9622A-F6AD-4415-A504-31C1B098556D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903139"/>
          <a:ext cx="6019800" cy="333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4007436359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538610625"/>
                    </a:ext>
                  </a:extLst>
                </a:gridCol>
              </a:tblGrid>
              <a:tr h="11969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43342"/>
                  </a:ext>
                </a:extLst>
              </a:tr>
              <a:tr h="2133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documentation </a:t>
                      </a:r>
                      <a:r>
                        <a:rPr lang="en-US" b="0"/>
                        <a:t>of  methodological, architectural &amp; </a:t>
                      </a:r>
                      <a:br>
                        <a:rPr lang="en-US" b="0"/>
                      </a:br>
                      <a:r>
                        <a:rPr lang="en-US" b="0"/>
                        <a:t>technical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operationalized dashboard </a:t>
                      </a:r>
                      <a:r>
                        <a:rPr lang="en-US" b="0" dirty="0"/>
                        <a:t>published</a:t>
                      </a:r>
                      <a:r>
                        <a:rPr lang="en-US" b="1" dirty="0"/>
                        <a:t> </a:t>
                      </a:r>
                      <a:br>
                        <a:rPr lang="en-US" b="1" dirty="0"/>
                      </a:br>
                      <a:r>
                        <a:rPr lang="en-US" b="0" dirty="0"/>
                        <a:t>on DHE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40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3EAF92E-2109-40F0-A27C-B34DE1F80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3810000"/>
            <a:ext cx="1057048" cy="1071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5AE386-FD98-49A1-87E9-A1EC4488E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552" y="3865363"/>
            <a:ext cx="1057048" cy="9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46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D2BC72-BD21-4401-B41C-F73265C6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A910E7-5881-415B-A730-E998BD20E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/>
              <a:t>Demographic Changes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Impact of K–12 Trends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Demand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Funding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College Closures &amp; Mergers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1771739"/>
            <a:ext cx="4020178" cy="43242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fewer students in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traditional-age pipeline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growth in populations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that have traditionally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been underserved by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higher education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retirements of working-age residents with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postsecondary credentials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regional variation in population and demographic trends, especially in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urban vs. rural regions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/>
          <p:nvPr/>
        </p:nvCxnSpPr>
        <p:spPr>
          <a:xfrm>
            <a:off x="4038600" y="2057400"/>
            <a:ext cx="6858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962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Demographic Changes</a:t>
            </a:r>
          </a:p>
          <a:p>
            <a:r>
              <a:rPr lang="en-US" sz="2400" b="1"/>
              <a:t>Impact of K–12 Trends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Demand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Funding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College Closures &amp; Mergers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1771739"/>
            <a:ext cx="4020178" cy="1708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continued declines in high school dropout rates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interest in vocational education leading to direct employment after HS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/>
          <p:nvPr/>
        </p:nvCxnSpPr>
        <p:spPr>
          <a:xfrm>
            <a:off x="4038600" y="2590800"/>
            <a:ext cx="6858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194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Demographic Changes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Impact of K–12 Trends</a:t>
            </a:r>
          </a:p>
          <a:p>
            <a:r>
              <a:rPr lang="en-US" sz="2400" b="1"/>
              <a:t>Demand for </a:t>
            </a:r>
            <a:br>
              <a:rPr lang="en-US" sz="2400" b="1"/>
            </a:br>
            <a:r>
              <a:rPr lang="en-US" sz="2400" b="1"/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Funding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College Closures &amp; Mergers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2133600"/>
            <a:ext cx="4020178" cy="20159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shifting attitudes toward value of higher education</a:t>
            </a:r>
          </a:p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changes in employer requirements for postsecondary credentials/types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>
            <a:cxnSpLocks/>
          </p:cNvCxnSpPr>
          <p:nvPr/>
        </p:nvCxnSpPr>
        <p:spPr>
          <a:xfrm>
            <a:off x="2667000" y="3124200"/>
            <a:ext cx="20574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970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6AC21B-509A-4597-854A-A5A9D3D9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4825"/>
            <a:ext cx="4191000" cy="4625975"/>
          </a:xfrm>
        </p:spPr>
        <p:txBody>
          <a:bodyPr/>
          <a:lstStyle/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Demographic Changes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Impact of K–12 Trends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Demand for </a:t>
            </a:r>
            <a:br>
              <a:rPr lang="en-US" sz="2400" b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Higher Education</a:t>
            </a:r>
          </a:p>
          <a:p>
            <a:r>
              <a:rPr lang="en-US" sz="2400" b="1"/>
              <a:t>Funding for </a:t>
            </a:r>
            <a:br>
              <a:rPr lang="en-US" sz="2400" b="1"/>
            </a:br>
            <a:r>
              <a:rPr lang="en-US" sz="2400" b="1"/>
              <a:t>Higher Education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College Closures &amp; Mergers</a:t>
            </a:r>
          </a:p>
          <a:p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Economy</a:t>
            </a:r>
          </a:p>
          <a:p>
            <a:endParaRPr lang="en-US" sz="2400" b="1"/>
          </a:p>
          <a:p>
            <a:endParaRPr lang="en-US" sz="2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22E32-8B16-4F96-9903-D3D5D5604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Factors that May Affect Progress Toward Goals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6386A-A48B-4C02-AAE1-2B69B236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537222" cy="838200"/>
          </a:xfrm>
        </p:spPr>
        <p:txBody>
          <a:bodyPr/>
          <a:lstStyle/>
          <a:p>
            <a:r>
              <a:rPr lang="en-US" sz="3800"/>
              <a:t>Key Potential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78516-0FCC-442E-9A88-A56FC373745E}"/>
              </a:ext>
            </a:extLst>
          </p:cNvPr>
          <p:cNvSpPr/>
          <p:nvPr/>
        </p:nvSpPr>
        <p:spPr>
          <a:xfrm>
            <a:off x="4724402" y="3480137"/>
            <a:ext cx="4020178" cy="10156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1313" lvl="1" indent="-2301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+mn-lt"/>
              </a:rPr>
              <a:t>changes in federal &amp; state funding for financial aid &amp; </a:t>
            </a:r>
            <a:br>
              <a:rPr lang="en-US" sz="2000">
                <a:latin typeface="+mn-lt"/>
              </a:rPr>
            </a:br>
            <a:r>
              <a:rPr lang="en-US" sz="2000">
                <a:latin typeface="+mn-lt"/>
              </a:rPr>
              <a:t>higher education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37E98-6942-4DC8-B2F1-8DC7A0285D9F}"/>
              </a:ext>
            </a:extLst>
          </p:cNvPr>
          <p:cNvCxnSpPr>
            <a:cxnSpLocks/>
          </p:cNvCxnSpPr>
          <p:nvPr/>
        </p:nvCxnSpPr>
        <p:spPr>
          <a:xfrm>
            <a:off x="2667000" y="3987463"/>
            <a:ext cx="20574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0139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8749E15F9B4458F426DD1A8ED9547" ma:contentTypeVersion="10" ma:contentTypeDescription="Create a new document." ma:contentTypeScope="" ma:versionID="4b844a279dfd24642187733286bccf3c">
  <xsd:schema xmlns:xsd="http://www.w3.org/2001/XMLSchema" xmlns:xs="http://www.w3.org/2001/XMLSchema" xmlns:p="http://schemas.microsoft.com/office/2006/metadata/properties" xmlns:ns2="81724087-4734-4c97-a161-42774965159c" xmlns:ns3="d2723c30-6204-4949-b924-d29eb2d07b24" targetNamespace="http://schemas.microsoft.com/office/2006/metadata/properties" ma:root="true" ma:fieldsID="4cb0f467a2fdef6ae18bbde4f0efc5ef" ns2:_="" ns3:_="">
    <xsd:import namespace="81724087-4734-4c97-a161-42774965159c"/>
    <xsd:import namespace="d2723c30-6204-4949-b924-d29eb2d07b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4087-4734-4c97-a161-427749651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23c30-6204-4949-b924-d29eb2d07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723c30-6204-4949-b924-d29eb2d07b24">
      <UserInfo>
        <DisplayName>Mealey, Sarah (DHE)</DisplayName>
        <AccountId>26</AccountId>
        <AccountType/>
      </UserInfo>
      <UserInfo>
        <DisplayName>Simard, Thomas J. (DHE)</DisplayName>
        <AccountId>32</AccountId>
        <AccountType/>
      </UserInfo>
      <UserInfo>
        <DisplayName>Bougie, Stacy (DHE)</DisplayName>
        <AccountId>19</AccountId>
        <AccountType/>
      </UserInfo>
      <UserInfo>
        <DisplayName>Santiago, Carlos (DHE)</DisplayName>
        <AccountId>41</AccountId>
        <AccountType/>
      </UserInfo>
    </SharedWithUsers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398F351-E145-46DE-B06B-08D440014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24087-4734-4c97-a161-42774965159c"/>
    <ds:schemaRef ds:uri="d2723c30-6204-4949-b924-d29eb2d07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C76CB-9503-4F77-8395-8AC255883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73695-C25A-4917-B2F7-A994729AE103}">
  <ds:schemaRefs>
    <ds:schemaRef ds:uri="81724087-4734-4c97-a161-4277496515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2723c30-6204-4949-b924-d29eb2d07b2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7C8EFBB-DC4A-4865-8AFA-7820D68CB62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3174</Words>
  <Application>Microsoft Office PowerPoint</Application>
  <PresentationFormat>On-screen Show (4:3)</PresentationFormat>
  <Paragraphs>383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Corbel</vt:lpstr>
      <vt:lpstr>Franklin Gothic Demi</vt:lpstr>
      <vt:lpstr>Segoe UI</vt:lpstr>
      <vt:lpstr>Segoe UI Bold</vt:lpstr>
      <vt:lpstr>Wingdings</vt:lpstr>
      <vt:lpstr>Wingdings 2</vt:lpstr>
      <vt:lpstr>Wingdings 3</vt:lpstr>
      <vt:lpstr>DHE PowerPoint</vt:lpstr>
      <vt:lpstr>Advancing the Equity Agenda   Equity-Minded Goalsetting</vt:lpstr>
      <vt:lpstr>Context</vt:lpstr>
      <vt:lpstr>Context</vt:lpstr>
      <vt:lpstr>External Factors that May Affect Progress Toward Equity-Minded Goals</vt:lpstr>
      <vt:lpstr>Key Potential Factors</vt:lpstr>
      <vt:lpstr>Key Potential Factors</vt:lpstr>
      <vt:lpstr>Key Potential Factors</vt:lpstr>
      <vt:lpstr>Key Potential Factors</vt:lpstr>
      <vt:lpstr>Key Potential Factors</vt:lpstr>
      <vt:lpstr>Key Potential Factors</vt:lpstr>
      <vt:lpstr>Key Potential Factors</vt:lpstr>
      <vt:lpstr>Key Potential Factors</vt:lpstr>
      <vt:lpstr>Impact on Goalsetting</vt:lpstr>
      <vt:lpstr>State Population Goals</vt:lpstr>
      <vt:lpstr>1. High-Quality Certificate &amp; Higher </vt:lpstr>
      <vt:lpstr>1. High-Quality Certificate &amp; Higher </vt:lpstr>
      <vt:lpstr>1. High-Quality Certificate &amp; Higher </vt:lpstr>
      <vt:lpstr>1. High-Quality Certificate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2. Equity in Associate Degree &amp; Higher </vt:lpstr>
      <vt:lpstr>Massachusetts Public  Higher Education Goals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3. Equity in Public Higher Ed Completion</vt:lpstr>
      <vt:lpstr>4. Equity in First-Year Success</vt:lpstr>
      <vt:lpstr>Planning to Develop  Equity Agenda Goal Dashboard</vt:lpstr>
      <vt:lpstr>Data Dashboard Challenge Grant</vt:lpstr>
      <vt:lpstr>Dashboard Vision</vt:lpstr>
      <vt:lpstr>Phase One: Planning &amp; Buy-in</vt:lpstr>
      <vt:lpstr>Phase One: Planning &amp; Buy-in</vt:lpstr>
      <vt:lpstr>Phase Two: Analysis</vt:lpstr>
      <vt:lpstr>Phase Two: Analysis</vt:lpstr>
      <vt:lpstr>Phase Two: Analysis</vt:lpstr>
      <vt:lpstr>Phase Three: Design</vt:lpstr>
      <vt:lpstr>Phase Four: Operationalization</vt:lpstr>
      <vt:lpstr>Discussion</vt:lpstr>
    </vt:vector>
  </TitlesOfParts>
  <Company>Massachusetts Board of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SBougie</dc:creator>
  <cp:lastModifiedBy>Chadha, Suchita (DHE)</cp:lastModifiedBy>
  <cp:revision>12</cp:revision>
  <cp:lastPrinted>2020-05-04T23:59:38Z</cp:lastPrinted>
  <dcterms:created xsi:type="dcterms:W3CDTF">2009-04-30T13:28:58Z</dcterms:created>
  <dcterms:modified xsi:type="dcterms:W3CDTF">2020-05-11T18:30:25Z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Chadha, Suchita (DHE)</vt:lpwstr>
  </property>
  <property fmtid="{D5CDD505-2E9C-101B-9397-08002B2CF9AE}" pid="3" name="display_urn:schemas-microsoft-com:office:office#Author">
    <vt:lpwstr>Chadha, Suchita (DHE)</vt:lpwstr>
  </property>
  <property fmtid="{D5CDD505-2E9C-101B-9397-08002B2CF9AE}" pid="4" name="ContentTypeId">
    <vt:lpwstr>0x0101009498749E15F9B4458F426DD1A8ED9547</vt:lpwstr>
  </property>
</Properties>
</file>